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Arial Narrow" panose="020B0604020202020204" pitchFamily="34" charset="0"/>
      <p:regular r:id="rId63"/>
      <p:bold r:id="rId64"/>
      <p:italic r:id="rId65"/>
      <p:boldItalic r:id="rId66"/>
    </p:embeddedFont>
    <p:embeddedFont>
      <p:font typeface="Calibri" panose="020F050202020403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WqmzrpL9J3JPTM179CpqE6qZV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4"/>
    <p:restoredTop sz="94657"/>
  </p:normalViewPr>
  <p:slideViewPr>
    <p:cSldViewPr snapToGrid="0">
      <p:cViewPr varScale="1">
        <p:scale>
          <a:sx n="125" d="100"/>
          <a:sy n="125" d="100"/>
        </p:scale>
        <p:origin x="2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Url</a:t>
            </a:r>
            <a:r>
              <a:rPr lang="en-US"/>
              <a:t> link : https://www.1377x.to/torrent/5351911/Tableau-Masterclass-Advanced-Training-in-Tableau-Desktop/</a:t>
            </a:r>
            <a:endParaRPr/>
          </a:p>
        </p:txBody>
      </p:sp>
      <p:sp>
        <p:nvSpPr>
          <p:cNvPr id="646" name="Google Shape;64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62"/>
          <p:cNvGrpSpPr/>
          <p:nvPr/>
        </p:nvGrpSpPr>
        <p:grpSpPr>
          <a:xfrm rot="281639">
            <a:off x="9131395" y="2113611"/>
            <a:ext cx="4317346" cy="6024644"/>
            <a:chOff x="4811477" y="2871788"/>
            <a:chExt cx="749036" cy="1045243"/>
          </a:xfrm>
        </p:grpSpPr>
        <p:sp>
          <p:nvSpPr>
            <p:cNvPr id="13" name="Google Shape;13;p62"/>
            <p:cNvSpPr/>
            <p:nvPr/>
          </p:nvSpPr>
          <p:spPr>
            <a:xfrm rot="394866">
              <a:off x="4819517" y="3415043"/>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4" name="Google Shape;14;p62"/>
            <p:cNvSpPr/>
            <p:nvPr/>
          </p:nvSpPr>
          <p:spPr>
            <a:xfrm rot="4106562">
              <a:off x="5075632" y="3091340"/>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5" name="Google Shape;15;p62"/>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6" name="Google Shape;16;p62"/>
            <p:cNvSpPr/>
            <p:nvPr/>
          </p:nvSpPr>
          <p:spPr>
            <a:xfrm rot="-1540133">
              <a:off x="4848524" y="3623434"/>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17" name="Google Shape;17;p62"/>
          <p:cNvSpPr txBox="1">
            <a:spLocks noGrp="1"/>
          </p:cNvSpPr>
          <p:nvPr>
            <p:ph type="ctrTitle"/>
          </p:nvPr>
        </p:nvSpPr>
        <p:spPr>
          <a:xfrm>
            <a:off x="838200" y="2901952"/>
            <a:ext cx="9144000" cy="12480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Narrow"/>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62"/>
          <p:cNvSpPr txBox="1">
            <a:spLocks noGrp="1"/>
          </p:cNvSpPr>
          <p:nvPr>
            <p:ph type="subTitle" idx="1"/>
          </p:nvPr>
        </p:nvSpPr>
        <p:spPr>
          <a:xfrm>
            <a:off x="838200" y="4242053"/>
            <a:ext cx="9144000" cy="4736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2" name="Google Shape;22;p62"/>
          <p:cNvGrpSpPr/>
          <p:nvPr/>
        </p:nvGrpSpPr>
        <p:grpSpPr>
          <a:xfrm>
            <a:off x="393377" y="1759196"/>
            <a:ext cx="3188023" cy="1290030"/>
            <a:chOff x="4811477" y="2871788"/>
            <a:chExt cx="2583086" cy="1045243"/>
          </a:xfrm>
        </p:grpSpPr>
        <p:grpSp>
          <p:nvGrpSpPr>
            <p:cNvPr id="23" name="Google Shape;23;p62"/>
            <p:cNvGrpSpPr/>
            <p:nvPr/>
          </p:nvGrpSpPr>
          <p:grpSpPr>
            <a:xfrm>
              <a:off x="4811477" y="2871788"/>
              <a:ext cx="745862" cy="1045243"/>
              <a:chOff x="4811477" y="2871788"/>
              <a:chExt cx="745862" cy="1045243"/>
            </a:xfrm>
          </p:grpSpPr>
          <p:sp>
            <p:nvSpPr>
              <p:cNvPr id="24" name="Google Shape;24;p62"/>
              <p:cNvSpPr/>
              <p:nvPr/>
            </p:nvSpPr>
            <p:spPr>
              <a:xfrm rot="394866">
                <a:off x="4819517" y="3415043"/>
                <a:ext cx="590657" cy="174268"/>
              </a:xfrm>
              <a:prstGeom prst="triangle">
                <a:avLst>
                  <a:gd name="adj" fmla="val 52766"/>
                </a:avLst>
              </a:prstGeom>
              <a:solidFill>
                <a:srgbClr val="0899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5" name="Google Shape;25;p62"/>
              <p:cNvSpPr/>
              <p:nvPr/>
            </p:nvSpPr>
            <p:spPr>
              <a:xfrm rot="4106562">
                <a:off x="5072458" y="3091340"/>
                <a:ext cx="590657" cy="174268"/>
              </a:xfrm>
              <a:prstGeom prst="triangle">
                <a:avLst>
                  <a:gd name="adj" fmla="val 52766"/>
                </a:avLst>
              </a:prstGeom>
              <a:solidFill>
                <a:srgbClr val="F15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6" name="Google Shape;26;p62"/>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7" name="Google Shape;27;p62"/>
              <p:cNvSpPr/>
              <p:nvPr/>
            </p:nvSpPr>
            <p:spPr>
              <a:xfrm rot="-1540133">
                <a:off x="4856320" y="3623435"/>
                <a:ext cx="590658" cy="174267"/>
              </a:xfrm>
              <a:prstGeom prst="triangle">
                <a:avLst>
                  <a:gd name="adj" fmla="val 52766"/>
                </a:avLst>
              </a:prstGeom>
              <a:solidFill>
                <a:srgbClr val="085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28" name="Google Shape;28;p62"/>
            <p:cNvSpPr txBox="1"/>
            <p:nvPr/>
          </p:nvSpPr>
          <p:spPr>
            <a:xfrm>
              <a:off x="5359039" y="3320627"/>
              <a:ext cx="2035524" cy="473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15A22"/>
                </a:buClr>
                <a:buSzPts val="3200"/>
                <a:buFont typeface="Arial"/>
                <a:buNone/>
              </a:pPr>
              <a:r>
                <a:rPr lang="en-US" sz="3200" b="1" i="0" u="none" strike="noStrike" cap="none">
                  <a:solidFill>
                    <a:srgbClr val="F15A22"/>
                  </a:solidFill>
                  <a:latin typeface="Arial"/>
                  <a:ea typeface="Arial"/>
                  <a:cs typeface="Arial"/>
                  <a:sym typeface="Arial"/>
                </a:rPr>
                <a:t>C</a:t>
              </a:r>
              <a:r>
                <a:rPr lang="en-US" sz="2800" b="1" i="0" u="none" strike="noStrike" cap="none">
                  <a:solidFill>
                    <a:srgbClr val="F15A22"/>
                  </a:solidFill>
                  <a:latin typeface="Arial"/>
                  <a:ea typeface="Arial"/>
                  <a:cs typeface="Arial"/>
                  <a:sym typeface="Arial"/>
                </a:rPr>
                <a:t>AREER</a:t>
              </a:r>
              <a:r>
                <a:rPr lang="en-US" sz="2800" b="1" i="0" u="none" strike="noStrike" cap="none">
                  <a:solidFill>
                    <a:srgbClr val="085099"/>
                  </a:solidFill>
                  <a:latin typeface="Arial"/>
                  <a:ea typeface="Arial"/>
                  <a:cs typeface="Arial"/>
                  <a:sym typeface="Arial"/>
                </a:rPr>
                <a:t>ERA</a:t>
              </a:r>
              <a:endParaRPr sz="2800" b="1" i="0" u="none" strike="noStrike" cap="none">
                <a:solidFill>
                  <a:srgbClr val="085099"/>
                </a:solidFill>
                <a:latin typeface="Arial"/>
                <a:ea typeface="Arial"/>
                <a:cs typeface="Arial"/>
                <a:sym typeface="Arial"/>
              </a:endParaRPr>
            </a:p>
          </p:txBody>
        </p:sp>
        <p:sp>
          <p:nvSpPr>
            <p:cNvPr id="29" name="Google Shape;29;p62"/>
            <p:cNvSpPr txBox="1"/>
            <p:nvPr/>
          </p:nvSpPr>
          <p:spPr>
            <a:xfrm>
              <a:off x="7180073" y="3320627"/>
              <a:ext cx="143275" cy="19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1A1A"/>
                </a:buClr>
                <a:buSzPts val="1000"/>
                <a:buFont typeface="Arial"/>
                <a:buNone/>
              </a:pPr>
              <a:r>
                <a:rPr lang="en-US" sz="1000" b="1" i="0" u="none" strike="noStrike" cap="none">
                  <a:solidFill>
                    <a:srgbClr val="161A1A"/>
                  </a:solidFill>
                  <a:latin typeface="Arial"/>
                  <a:ea typeface="Arial"/>
                  <a:cs typeface="Arial"/>
                  <a:sym typeface="Arial"/>
                </a:rPr>
                <a:t>®</a:t>
              </a:r>
              <a:endParaRPr sz="1000" b="1" i="0" u="none" strike="noStrike" cap="none">
                <a:solidFill>
                  <a:srgbClr val="161A1A"/>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21"/>
        <p:cNvGrpSpPr/>
        <p:nvPr/>
      </p:nvGrpSpPr>
      <p:grpSpPr>
        <a:xfrm>
          <a:off x="0" y="0"/>
          <a:ext cx="0" cy="0"/>
          <a:chOff x="0" y="0"/>
          <a:chExt cx="0" cy="0"/>
        </a:xfrm>
      </p:grpSpPr>
      <p:sp>
        <p:nvSpPr>
          <p:cNvPr id="122" name="Google Shape;122;p71"/>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26" name="Google Shape;126;p71"/>
          <p:cNvGrpSpPr/>
          <p:nvPr/>
        </p:nvGrpSpPr>
        <p:grpSpPr>
          <a:xfrm>
            <a:off x="11344420" y="3996964"/>
            <a:ext cx="847580" cy="2861035"/>
            <a:chOff x="11344420" y="3996964"/>
            <a:chExt cx="847580" cy="2861035"/>
          </a:xfrm>
        </p:grpSpPr>
        <p:sp>
          <p:nvSpPr>
            <p:cNvPr id="127" name="Google Shape;127;p71"/>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28" name="Google Shape;128;p71"/>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129" name="Google Shape;129;p71"/>
          <p:cNvSpPr txBox="1">
            <a:spLocks noGrp="1"/>
          </p:cNvSpPr>
          <p:nvPr>
            <p:ph type="body" idx="1"/>
          </p:nvPr>
        </p:nvSpPr>
        <p:spPr>
          <a:xfrm>
            <a:off x="4038600" y="1058778"/>
            <a:ext cx="3825240" cy="5146759"/>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71"/>
          <p:cNvSpPr txBox="1">
            <a:spLocks noGrp="1"/>
          </p:cNvSpPr>
          <p:nvPr>
            <p:ph type="body" idx="2"/>
          </p:nvPr>
        </p:nvSpPr>
        <p:spPr>
          <a:xfrm>
            <a:off x="8001000" y="1058778"/>
            <a:ext cx="3825240" cy="5146759"/>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71"/>
          <p:cNvSpPr txBox="1">
            <a:spLocks noGrp="1"/>
          </p:cNvSpPr>
          <p:nvPr>
            <p:ph type="body" idx="3"/>
          </p:nvPr>
        </p:nvSpPr>
        <p:spPr>
          <a:xfrm>
            <a:off x="4038600" y="356658"/>
            <a:ext cx="3825240" cy="55130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71"/>
          <p:cNvSpPr txBox="1">
            <a:spLocks noGrp="1"/>
          </p:cNvSpPr>
          <p:nvPr>
            <p:ph type="body" idx="4"/>
          </p:nvPr>
        </p:nvSpPr>
        <p:spPr>
          <a:xfrm>
            <a:off x="8001000" y="356657"/>
            <a:ext cx="3825240" cy="55130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71"/>
          <p:cNvSpPr/>
          <p:nvPr/>
        </p:nvSpPr>
        <p:spPr>
          <a:xfrm>
            <a:off x="7912998" y="356658"/>
            <a:ext cx="45719" cy="5849408"/>
          </a:xfrm>
          <a:prstGeom prst="rect">
            <a:avLst/>
          </a:prstGeom>
          <a:solidFill>
            <a:srgbClr val="868D8D"/>
          </a:solidFill>
          <a:ln w="38100" cap="flat" cmpd="sng">
            <a:solidFill>
              <a:srgbClr val="F3F5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34"/>
        <p:cNvGrpSpPr/>
        <p:nvPr/>
      </p:nvGrpSpPr>
      <p:grpSpPr>
        <a:xfrm>
          <a:off x="0" y="0"/>
          <a:ext cx="0" cy="0"/>
          <a:chOff x="0" y="0"/>
          <a:chExt cx="0" cy="0"/>
        </a:xfrm>
      </p:grpSpPr>
      <p:sp>
        <p:nvSpPr>
          <p:cNvPr id="135" name="Google Shape;135;p72"/>
          <p:cNvSpPr txBox="1">
            <a:spLocks noGrp="1"/>
          </p:cNvSpPr>
          <p:nvPr>
            <p:ph type="title"/>
          </p:nvPr>
        </p:nvSpPr>
        <p:spPr>
          <a:xfrm>
            <a:off x="838200" y="356658"/>
            <a:ext cx="3063240" cy="293687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9" name="Google Shape;139;p72"/>
          <p:cNvSpPr txBox="1">
            <a:spLocks noGrp="1"/>
          </p:cNvSpPr>
          <p:nvPr>
            <p:ph type="body" idx="1"/>
          </p:nvPr>
        </p:nvSpPr>
        <p:spPr>
          <a:xfrm>
            <a:off x="4038600" y="356130"/>
            <a:ext cx="7302363" cy="5849408"/>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72"/>
          <p:cNvSpPr txBox="1">
            <a:spLocks noGrp="1"/>
          </p:cNvSpPr>
          <p:nvPr>
            <p:ph type="subTitle" idx="2"/>
          </p:nvPr>
        </p:nvSpPr>
        <p:spPr>
          <a:xfrm>
            <a:off x="838200" y="3429000"/>
            <a:ext cx="3063240" cy="2776538"/>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868D8D"/>
              </a:buClr>
              <a:buSzPts val="2000"/>
              <a:buNone/>
              <a:defRPr sz="2000">
                <a:solidFill>
                  <a:srgbClr val="868D8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1" name="Google Shape;141;p72"/>
          <p:cNvGrpSpPr/>
          <p:nvPr/>
        </p:nvGrpSpPr>
        <p:grpSpPr>
          <a:xfrm>
            <a:off x="11752152" y="5373278"/>
            <a:ext cx="439848" cy="1484721"/>
            <a:chOff x="11344420" y="3996964"/>
            <a:chExt cx="847580" cy="2861035"/>
          </a:xfrm>
        </p:grpSpPr>
        <p:sp>
          <p:nvSpPr>
            <p:cNvPr id="142" name="Google Shape;142;p72"/>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43" name="Google Shape;143;p72"/>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 name="Shape 144"/>
        <p:cNvGrpSpPr/>
        <p:nvPr/>
      </p:nvGrpSpPr>
      <p:grpSpPr>
        <a:xfrm>
          <a:off x="0" y="0"/>
          <a:ext cx="0" cy="0"/>
          <a:chOff x="0" y="0"/>
          <a:chExt cx="0" cy="0"/>
        </a:xfrm>
      </p:grpSpPr>
      <p:pic>
        <p:nvPicPr>
          <p:cNvPr id="145" name="Google Shape;145;p73"/>
          <p:cNvPicPr preferRelativeResize="0"/>
          <p:nvPr/>
        </p:nvPicPr>
        <p:blipFill rotWithShape="1">
          <a:blip r:embed="rId2">
            <a:alphaModFix/>
          </a:blip>
          <a:srcRect/>
          <a:stretch/>
        </p:blipFill>
        <p:spPr>
          <a:xfrm>
            <a:off x="0" y="816864"/>
            <a:ext cx="12192000" cy="5224272"/>
          </a:xfrm>
          <a:prstGeom prst="rect">
            <a:avLst/>
          </a:prstGeom>
          <a:noFill/>
          <a:ln>
            <a:noFill/>
          </a:ln>
        </p:spPr>
      </p:pic>
      <p:sp>
        <p:nvSpPr>
          <p:cNvPr id="146" name="Google Shape;146;p73"/>
          <p:cNvSpPr txBox="1">
            <a:spLocks noGrp="1"/>
          </p:cNvSpPr>
          <p:nvPr>
            <p:ph type="title"/>
          </p:nvPr>
        </p:nvSpPr>
        <p:spPr>
          <a:xfrm>
            <a:off x="838200" y="356658"/>
            <a:ext cx="3063240" cy="293687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0" name="Google Shape;150;p73"/>
          <p:cNvSpPr txBox="1">
            <a:spLocks noGrp="1"/>
          </p:cNvSpPr>
          <p:nvPr>
            <p:ph type="body" idx="1"/>
          </p:nvPr>
        </p:nvSpPr>
        <p:spPr>
          <a:xfrm>
            <a:off x="4038600" y="356130"/>
            <a:ext cx="7302363" cy="5849408"/>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73"/>
          <p:cNvSpPr txBox="1">
            <a:spLocks noGrp="1"/>
          </p:cNvSpPr>
          <p:nvPr>
            <p:ph type="subTitle" idx="2"/>
          </p:nvPr>
        </p:nvSpPr>
        <p:spPr>
          <a:xfrm>
            <a:off x="838200" y="3429000"/>
            <a:ext cx="3063240" cy="2776538"/>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868D8D"/>
              </a:buClr>
              <a:buSzPts val="2000"/>
              <a:buNone/>
              <a:defRPr sz="2000">
                <a:solidFill>
                  <a:srgbClr val="868D8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52" name="Google Shape;152;p73"/>
          <p:cNvGrpSpPr/>
          <p:nvPr/>
        </p:nvGrpSpPr>
        <p:grpSpPr>
          <a:xfrm>
            <a:off x="11752152" y="5373278"/>
            <a:ext cx="439848" cy="1484721"/>
            <a:chOff x="11344420" y="3996964"/>
            <a:chExt cx="847580" cy="2861035"/>
          </a:xfrm>
        </p:grpSpPr>
        <p:sp>
          <p:nvSpPr>
            <p:cNvPr id="153" name="Google Shape;153;p73"/>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54" name="Google Shape;154;p73"/>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55"/>
        <p:cNvGrpSpPr/>
        <p:nvPr/>
      </p:nvGrpSpPr>
      <p:grpSpPr>
        <a:xfrm>
          <a:off x="0" y="0"/>
          <a:ext cx="0" cy="0"/>
          <a:chOff x="0" y="0"/>
          <a:chExt cx="0" cy="0"/>
        </a:xfrm>
      </p:grpSpPr>
      <p:sp>
        <p:nvSpPr>
          <p:cNvPr id="156" name="Google Shape;156;p74"/>
          <p:cNvSpPr txBox="1">
            <a:spLocks noGrp="1"/>
          </p:cNvSpPr>
          <p:nvPr>
            <p:ph type="title"/>
          </p:nvPr>
        </p:nvSpPr>
        <p:spPr>
          <a:xfrm>
            <a:off x="838200" y="356658"/>
            <a:ext cx="3063240" cy="584888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74"/>
          <p:cNvSpPr txBox="1">
            <a:spLocks noGrp="1"/>
          </p:cNvSpPr>
          <p:nvPr>
            <p:ph type="body" idx="1"/>
          </p:nvPr>
        </p:nvSpPr>
        <p:spPr>
          <a:xfrm>
            <a:off x="4038600" y="356130"/>
            <a:ext cx="7315200" cy="293687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74"/>
          <p:cNvSpPr txBox="1">
            <a:spLocks noGrp="1"/>
          </p:cNvSpPr>
          <p:nvPr>
            <p:ph type="subTitle" idx="2"/>
          </p:nvPr>
        </p:nvSpPr>
        <p:spPr>
          <a:xfrm>
            <a:off x="4038600" y="3429000"/>
            <a:ext cx="7315200" cy="277653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868D8D"/>
              </a:buClr>
              <a:buSzPts val="2000"/>
              <a:buNone/>
              <a:defRPr sz="2000">
                <a:solidFill>
                  <a:srgbClr val="868D8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2" name="Google Shape;162;p74"/>
          <p:cNvSpPr/>
          <p:nvPr/>
        </p:nvSpPr>
        <p:spPr>
          <a:xfrm rot="-5400000">
            <a:off x="10946371" y="5615825"/>
            <a:ext cx="1918353" cy="56599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63" name="Google Shape;163;p74"/>
          <p:cNvSpPr/>
          <p:nvPr/>
        </p:nvSpPr>
        <p:spPr>
          <a:xfrm rot="-5400000">
            <a:off x="10949828" y="5615824"/>
            <a:ext cx="1918353" cy="56599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164"/>
        <p:cNvGrpSpPr/>
        <p:nvPr/>
      </p:nvGrpSpPr>
      <p:grpSpPr>
        <a:xfrm>
          <a:off x="0" y="0"/>
          <a:ext cx="0" cy="0"/>
          <a:chOff x="0" y="0"/>
          <a:chExt cx="0" cy="0"/>
        </a:xfrm>
      </p:grpSpPr>
      <p:sp>
        <p:nvSpPr>
          <p:cNvPr id="165" name="Google Shape;165;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8" name="Google Shape;168;p75"/>
          <p:cNvSpPr/>
          <p:nvPr/>
        </p:nvSpPr>
        <p:spPr>
          <a:xfrm rot="-5400000">
            <a:off x="10683897" y="5353351"/>
            <a:ext cx="2323705" cy="685589"/>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69" name="Google Shape;169;p75"/>
          <p:cNvSpPr/>
          <p:nvPr/>
        </p:nvSpPr>
        <p:spPr>
          <a:xfrm rot="-5400000">
            <a:off x="10687354" y="5353350"/>
            <a:ext cx="2323705" cy="685589"/>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70" name="Google Shape;170;p75"/>
          <p:cNvSpPr txBox="1">
            <a:spLocks noGrp="1"/>
          </p:cNvSpPr>
          <p:nvPr>
            <p:ph type="body" idx="1"/>
          </p:nvPr>
        </p:nvSpPr>
        <p:spPr>
          <a:xfrm>
            <a:off x="859209" y="4350203"/>
            <a:ext cx="5166134" cy="1876694"/>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vl1pPr>
            <a:lvl2pPr marL="914400" lvl="1" indent="-228600" algn="ctr">
              <a:lnSpc>
                <a:spcPct val="90000"/>
              </a:lnSpc>
              <a:spcBef>
                <a:spcPts val="500"/>
              </a:spcBef>
              <a:spcAft>
                <a:spcPts val="0"/>
              </a:spcAft>
              <a:buClr>
                <a:schemeClr val="dk1"/>
              </a:buClr>
              <a:buSzPts val="1800"/>
              <a:buNone/>
              <a:defRPr sz="18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800"/>
              <a:buNone/>
              <a:defRPr sz="1800"/>
            </a:lvl4pPr>
            <a:lvl5pPr marL="2286000" lvl="4" indent="-228600" algn="ctr">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75"/>
          <p:cNvSpPr/>
          <p:nvPr/>
        </p:nvSpPr>
        <p:spPr>
          <a:xfrm>
            <a:off x="1849660" y="1244522"/>
            <a:ext cx="2927808" cy="2306941"/>
          </a:xfrm>
          <a:custGeom>
            <a:avLst/>
            <a:gdLst/>
            <a:ahLst/>
            <a:cxnLst/>
            <a:rect l="l" t="t" r="r" b="b"/>
            <a:pathLst>
              <a:path w="2927808" h="2306941" extrusionOk="0">
                <a:moveTo>
                  <a:pt x="1463904" y="0"/>
                </a:moveTo>
                <a:cubicBezTo>
                  <a:pt x="2272396" y="0"/>
                  <a:pt x="2927808" y="655412"/>
                  <a:pt x="2927808" y="1463904"/>
                </a:cubicBezTo>
                <a:cubicBezTo>
                  <a:pt x="2927808" y="1767089"/>
                  <a:pt x="2835641" y="2048746"/>
                  <a:pt x="2677797" y="2282387"/>
                </a:cubicBezTo>
                <a:lnTo>
                  <a:pt x="2659435" y="2306941"/>
                </a:lnTo>
                <a:lnTo>
                  <a:pt x="268373" y="2306941"/>
                </a:lnTo>
                <a:lnTo>
                  <a:pt x="250012" y="2282387"/>
                </a:lnTo>
                <a:cubicBezTo>
                  <a:pt x="92168" y="2048746"/>
                  <a:pt x="0" y="1767089"/>
                  <a:pt x="0" y="1463904"/>
                </a:cubicBezTo>
                <a:cubicBezTo>
                  <a:pt x="0" y="655412"/>
                  <a:pt x="655412" y="0"/>
                  <a:pt x="1463904" y="0"/>
                </a:cubicBezTo>
                <a:close/>
              </a:path>
            </a:pathLst>
          </a:custGeom>
          <a:noFill/>
          <a:ln w="28575" cap="flat" cmpd="sng">
            <a:solidFill>
              <a:srgbClr val="868D8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72" name="Google Shape;172;p75"/>
          <p:cNvSpPr txBox="1">
            <a:spLocks noGrp="1"/>
          </p:cNvSpPr>
          <p:nvPr>
            <p:ph type="title"/>
          </p:nvPr>
        </p:nvSpPr>
        <p:spPr>
          <a:xfrm>
            <a:off x="838200" y="356659"/>
            <a:ext cx="10515600" cy="69914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75"/>
          <p:cNvSpPr/>
          <p:nvPr/>
        </p:nvSpPr>
        <p:spPr>
          <a:xfrm>
            <a:off x="7253793" y="1244522"/>
            <a:ext cx="2927808" cy="2306941"/>
          </a:xfrm>
          <a:custGeom>
            <a:avLst/>
            <a:gdLst/>
            <a:ahLst/>
            <a:cxnLst/>
            <a:rect l="l" t="t" r="r" b="b"/>
            <a:pathLst>
              <a:path w="2927808" h="2306941" extrusionOk="0">
                <a:moveTo>
                  <a:pt x="1463904" y="0"/>
                </a:moveTo>
                <a:cubicBezTo>
                  <a:pt x="2272396" y="0"/>
                  <a:pt x="2927808" y="655412"/>
                  <a:pt x="2927808" y="1463904"/>
                </a:cubicBezTo>
                <a:cubicBezTo>
                  <a:pt x="2927808" y="1767089"/>
                  <a:pt x="2835641" y="2048746"/>
                  <a:pt x="2677797" y="2282387"/>
                </a:cubicBezTo>
                <a:lnTo>
                  <a:pt x="2659435" y="2306941"/>
                </a:lnTo>
                <a:lnTo>
                  <a:pt x="268373" y="2306941"/>
                </a:lnTo>
                <a:lnTo>
                  <a:pt x="250012" y="2282387"/>
                </a:lnTo>
                <a:cubicBezTo>
                  <a:pt x="92168" y="2048746"/>
                  <a:pt x="0" y="1767089"/>
                  <a:pt x="0" y="1463904"/>
                </a:cubicBezTo>
                <a:cubicBezTo>
                  <a:pt x="0" y="655412"/>
                  <a:pt x="655412" y="0"/>
                  <a:pt x="1463904" y="0"/>
                </a:cubicBezTo>
                <a:close/>
              </a:path>
            </a:pathLst>
          </a:custGeom>
          <a:noFill/>
          <a:ln w="28575" cap="flat" cmpd="sng">
            <a:solidFill>
              <a:srgbClr val="868D8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74" name="Google Shape;174;p75"/>
          <p:cNvSpPr txBox="1">
            <a:spLocks noGrp="1"/>
          </p:cNvSpPr>
          <p:nvPr>
            <p:ph type="body" idx="2"/>
          </p:nvPr>
        </p:nvSpPr>
        <p:spPr>
          <a:xfrm>
            <a:off x="6181743" y="4343132"/>
            <a:ext cx="5166134" cy="1876694"/>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vl1pPr>
            <a:lvl2pPr marL="914400" lvl="1" indent="-228600" algn="ctr">
              <a:lnSpc>
                <a:spcPct val="90000"/>
              </a:lnSpc>
              <a:spcBef>
                <a:spcPts val="500"/>
              </a:spcBef>
              <a:spcAft>
                <a:spcPts val="0"/>
              </a:spcAft>
              <a:buClr>
                <a:schemeClr val="dk1"/>
              </a:buClr>
              <a:buSzPts val="1800"/>
              <a:buNone/>
              <a:defRPr sz="1800"/>
            </a:lvl2pPr>
            <a:lvl3pPr marL="1371600" lvl="2" indent="-228600" algn="ctr">
              <a:lnSpc>
                <a:spcPct val="90000"/>
              </a:lnSpc>
              <a:spcBef>
                <a:spcPts val="500"/>
              </a:spcBef>
              <a:spcAft>
                <a:spcPts val="0"/>
              </a:spcAft>
              <a:buClr>
                <a:schemeClr val="dk1"/>
              </a:buClr>
              <a:buSzPts val="1800"/>
              <a:buNone/>
              <a:defRPr sz="1800"/>
            </a:lvl3pPr>
            <a:lvl4pPr marL="1828800" lvl="3" indent="-228600" algn="ctr">
              <a:lnSpc>
                <a:spcPct val="90000"/>
              </a:lnSpc>
              <a:spcBef>
                <a:spcPts val="500"/>
              </a:spcBef>
              <a:spcAft>
                <a:spcPts val="0"/>
              </a:spcAft>
              <a:buClr>
                <a:schemeClr val="dk1"/>
              </a:buClr>
              <a:buSzPts val="1800"/>
              <a:buNone/>
              <a:defRPr sz="1800"/>
            </a:lvl4pPr>
            <a:lvl5pPr marL="2286000" lvl="4" indent="-228600" algn="ctr">
              <a:lnSpc>
                <a:spcPct val="90000"/>
              </a:lnSpc>
              <a:spcBef>
                <a:spcPts val="500"/>
              </a:spcBef>
              <a:spcAft>
                <a:spcPts val="0"/>
              </a:spcAft>
              <a:buClr>
                <a:schemeClr val="dk1"/>
              </a:buClr>
              <a:buSzPts val="1800"/>
              <a:buNone/>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5" name="Google Shape;175;p75"/>
          <p:cNvPicPr preferRelativeResize="0">
            <a:picLocks noGrp="1"/>
          </p:cNvPicPr>
          <p:nvPr>
            <p:ph type="pic" idx="3"/>
          </p:nvPr>
        </p:nvPicPr>
        <p:blipFill/>
        <p:spPr>
          <a:xfrm>
            <a:off x="1937537" y="1332400"/>
            <a:ext cx="2752053" cy="2773254"/>
          </a:xfrm>
          <a:prstGeom prst="rect">
            <a:avLst/>
          </a:prstGeom>
          <a:blipFill rotWithShape="1">
            <a:blip r:embed="rId2">
              <a:alphaModFix/>
            </a:blip>
            <a:tile tx="0" ty="0" sx="100000" sy="100000" flip="none" algn="tl"/>
          </a:blipFill>
          <a:ln>
            <a:noFill/>
          </a:ln>
        </p:spPr>
      </p:pic>
      <p:pic>
        <p:nvPicPr>
          <p:cNvPr id="176" name="Google Shape;176;p75"/>
          <p:cNvPicPr preferRelativeResize="0">
            <a:picLocks noGrp="1"/>
          </p:cNvPicPr>
          <p:nvPr>
            <p:ph type="pic" idx="4"/>
          </p:nvPr>
        </p:nvPicPr>
        <p:blipFill/>
        <p:spPr>
          <a:xfrm>
            <a:off x="7344492" y="1332400"/>
            <a:ext cx="2752053" cy="2773254"/>
          </a:xfrm>
          <a:prstGeom prst="rect">
            <a:avLst/>
          </a:prstGeom>
          <a:blipFill rotWithShape="1">
            <a:blip r:embed="rId2">
              <a:alphaModFix/>
            </a:blip>
            <a:tile tx="0" ty="0" sx="100000" sy="100000" flip="none" algn="tl"/>
          </a:blipFill>
          <a:ln>
            <a:noFill/>
          </a:ln>
        </p:spPr>
      </p:pic>
      <p:sp>
        <p:nvSpPr>
          <p:cNvPr id="177" name="Google Shape;177;p75"/>
          <p:cNvSpPr txBox="1">
            <a:spLocks noGrp="1"/>
          </p:cNvSpPr>
          <p:nvPr>
            <p:ph type="body" idx="5"/>
          </p:nvPr>
        </p:nvSpPr>
        <p:spPr>
          <a:xfrm>
            <a:off x="1609306" y="3633975"/>
            <a:ext cx="3573463" cy="614363"/>
          </a:xfrm>
          <a:prstGeom prst="rect">
            <a:avLst/>
          </a:prstGeom>
          <a:solidFill>
            <a:srgbClr val="F3F5F5"/>
          </a:solid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75"/>
          <p:cNvSpPr txBox="1">
            <a:spLocks noGrp="1"/>
          </p:cNvSpPr>
          <p:nvPr>
            <p:ph type="body" idx="6"/>
          </p:nvPr>
        </p:nvSpPr>
        <p:spPr>
          <a:xfrm>
            <a:off x="7013439" y="3633975"/>
            <a:ext cx="3573463" cy="614363"/>
          </a:xfrm>
          <a:prstGeom prst="rect">
            <a:avLst/>
          </a:prstGeom>
          <a:solidFill>
            <a:srgbClr val="F3F5F5"/>
          </a:solid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solidFill>
          <a:schemeClr val="lt1"/>
        </a:solidFill>
        <a:effectLst/>
      </p:bgPr>
    </p:bg>
    <p:spTree>
      <p:nvGrpSpPr>
        <p:cNvPr id="1" name="Shape 179"/>
        <p:cNvGrpSpPr/>
        <p:nvPr/>
      </p:nvGrpSpPr>
      <p:grpSpPr>
        <a:xfrm>
          <a:off x="0" y="0"/>
          <a:ext cx="0" cy="0"/>
          <a:chOff x="0" y="0"/>
          <a:chExt cx="0" cy="0"/>
        </a:xfrm>
      </p:grpSpPr>
      <p:sp>
        <p:nvSpPr>
          <p:cNvPr id="180" name="Google Shape;180;p76"/>
          <p:cNvSpPr txBox="1">
            <a:spLocks noGrp="1"/>
          </p:cNvSpPr>
          <p:nvPr>
            <p:ph type="title"/>
          </p:nvPr>
        </p:nvSpPr>
        <p:spPr>
          <a:xfrm>
            <a:off x="838200" y="996809"/>
            <a:ext cx="64389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0F0E"/>
              </a:buClr>
              <a:buSzPts val="4400"/>
              <a:buFont typeface="Arial Narrow"/>
              <a:buNone/>
              <a:defRPr b="1">
                <a:solidFill>
                  <a:srgbClr val="010F0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76"/>
          <p:cNvSpPr txBox="1">
            <a:spLocks noGrp="1"/>
          </p:cNvSpPr>
          <p:nvPr>
            <p:ph type="body" idx="1"/>
          </p:nvPr>
        </p:nvSpPr>
        <p:spPr>
          <a:xfrm>
            <a:off x="901707" y="2483959"/>
            <a:ext cx="6375393" cy="37137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68D8D"/>
              </a:buClr>
              <a:buSzPts val="2400"/>
              <a:buNone/>
              <a:defRPr sz="2400">
                <a:solidFill>
                  <a:srgbClr val="868D8D"/>
                </a:solidFill>
              </a:defRPr>
            </a:lvl1pPr>
            <a:lvl2pPr marL="914400" lvl="1" indent="-228600" algn="l">
              <a:lnSpc>
                <a:spcPct val="90000"/>
              </a:lnSpc>
              <a:spcBef>
                <a:spcPts val="500"/>
              </a:spcBef>
              <a:spcAft>
                <a:spcPts val="0"/>
              </a:spcAft>
              <a:buClr>
                <a:schemeClr val="lt2"/>
              </a:buClr>
              <a:buSzPts val="2400"/>
              <a:buFont typeface="Arial"/>
              <a:buNone/>
              <a:defRPr>
                <a:solidFill>
                  <a:schemeClr val="lt2"/>
                </a:solidFill>
              </a:defRPr>
            </a:lvl2pPr>
            <a:lvl3pPr marL="1371600" lvl="2" indent="-228600" algn="l">
              <a:lnSpc>
                <a:spcPct val="90000"/>
              </a:lnSpc>
              <a:spcBef>
                <a:spcPts val="500"/>
              </a:spcBef>
              <a:spcAft>
                <a:spcPts val="0"/>
              </a:spcAft>
              <a:buClr>
                <a:schemeClr val="lt2"/>
              </a:buClr>
              <a:buSzPts val="2000"/>
              <a:buNone/>
              <a:defRPr>
                <a:solidFill>
                  <a:schemeClr val="lt2"/>
                </a:solidFill>
              </a:defRPr>
            </a:lvl3pPr>
            <a:lvl4pPr marL="1828800" lvl="3" indent="-228600" algn="l">
              <a:lnSpc>
                <a:spcPct val="90000"/>
              </a:lnSpc>
              <a:spcBef>
                <a:spcPts val="500"/>
              </a:spcBef>
              <a:spcAft>
                <a:spcPts val="0"/>
              </a:spcAft>
              <a:buClr>
                <a:schemeClr val="lt2"/>
              </a:buClr>
              <a:buSzPts val="1800"/>
              <a:buNone/>
              <a:defRPr>
                <a:solidFill>
                  <a:schemeClr val="lt2"/>
                </a:solidFill>
              </a:defRPr>
            </a:lvl4pPr>
            <a:lvl5pPr marL="2286000" lvl="4" indent="-228600" algn="l">
              <a:lnSpc>
                <a:spcPct val="90000"/>
              </a:lnSpc>
              <a:spcBef>
                <a:spcPts val="500"/>
              </a:spcBef>
              <a:spcAft>
                <a:spcPts val="0"/>
              </a:spcAft>
              <a:buClr>
                <a:schemeClr val="lt2"/>
              </a:buClr>
              <a:buSzPts val="18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3" name="Google Shape;183;p76"/>
          <p:cNvPicPr preferRelativeResize="0"/>
          <p:nvPr/>
        </p:nvPicPr>
        <p:blipFill rotWithShape="1">
          <a:blip r:embed="rId2">
            <a:alphaModFix/>
          </a:blip>
          <a:srcRect t="11118" r="12731" b="11521"/>
          <a:stretch/>
        </p:blipFill>
        <p:spPr>
          <a:xfrm>
            <a:off x="7544481" y="0"/>
            <a:ext cx="4610186" cy="6892798"/>
          </a:xfrm>
          <a:prstGeom prst="rect">
            <a:avLst/>
          </a:prstGeom>
          <a:noFill/>
          <a:ln>
            <a:noFill/>
          </a:ln>
        </p:spPr>
      </p:pic>
      <p:pic>
        <p:nvPicPr>
          <p:cNvPr id="184" name="Google Shape;184;p76"/>
          <p:cNvPicPr preferRelativeResize="0"/>
          <p:nvPr/>
        </p:nvPicPr>
        <p:blipFill rotWithShape="1">
          <a:blip r:embed="rId3">
            <a:alphaModFix/>
          </a:blip>
          <a:srcRect b="14972"/>
          <a:stretch/>
        </p:blipFill>
        <p:spPr>
          <a:xfrm>
            <a:off x="8221462" y="1013148"/>
            <a:ext cx="3933204" cy="5860796"/>
          </a:xfrm>
          <a:prstGeom prst="rect">
            <a:avLst/>
          </a:prstGeom>
          <a:noFill/>
          <a:ln>
            <a:noFill/>
          </a:ln>
        </p:spPr>
      </p:pic>
      <p:sp>
        <p:nvSpPr>
          <p:cNvPr id="185" name="Google Shape;185;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86"/>
        <p:cNvGrpSpPr/>
        <p:nvPr/>
      </p:nvGrpSpPr>
      <p:grpSpPr>
        <a:xfrm>
          <a:off x="0" y="0"/>
          <a:ext cx="0" cy="0"/>
          <a:chOff x="0" y="0"/>
          <a:chExt cx="0" cy="0"/>
        </a:xfrm>
      </p:grpSpPr>
      <p:sp>
        <p:nvSpPr>
          <p:cNvPr id="187" name="Google Shape;187;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0" name="Google Shape;190;p77"/>
          <p:cNvSpPr>
            <a:spLocks noGrp="1"/>
          </p:cNvSpPr>
          <p:nvPr>
            <p:ph type="pic" idx="2"/>
          </p:nvPr>
        </p:nvSpPr>
        <p:spPr>
          <a:xfrm>
            <a:off x="365125" y="885523"/>
            <a:ext cx="11512550" cy="5370897"/>
          </a:xfrm>
          <a:prstGeom prst="rect">
            <a:avLst/>
          </a:prstGeom>
          <a:noFill/>
          <a:ln>
            <a:noFill/>
          </a:ln>
        </p:spPr>
      </p:sp>
      <p:sp>
        <p:nvSpPr>
          <p:cNvPr id="191" name="Google Shape;191;p77"/>
          <p:cNvSpPr txBox="1">
            <a:spLocks noGrp="1"/>
          </p:cNvSpPr>
          <p:nvPr>
            <p:ph type="title"/>
          </p:nvPr>
        </p:nvSpPr>
        <p:spPr>
          <a:xfrm>
            <a:off x="365125" y="260350"/>
            <a:ext cx="11512550" cy="5177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Arial Narrow"/>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92"/>
        <p:cNvGrpSpPr/>
        <p:nvPr/>
      </p:nvGrpSpPr>
      <p:grpSpPr>
        <a:xfrm>
          <a:off x="0" y="0"/>
          <a:ext cx="0" cy="0"/>
          <a:chOff x="0" y="0"/>
          <a:chExt cx="0" cy="0"/>
        </a:xfrm>
      </p:grpSpPr>
      <p:sp>
        <p:nvSpPr>
          <p:cNvPr id="193" name="Google Shape;193;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Narrow"/>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97"/>
        <p:cNvGrpSpPr/>
        <p:nvPr/>
      </p:nvGrpSpPr>
      <p:grpSpPr>
        <a:xfrm>
          <a:off x="0" y="0"/>
          <a:ext cx="0" cy="0"/>
          <a:chOff x="0" y="0"/>
          <a:chExt cx="0" cy="0"/>
        </a:xfrm>
      </p:grpSpPr>
      <p:sp>
        <p:nvSpPr>
          <p:cNvPr id="198" name="Google Shape;198;p79"/>
          <p:cNvSpPr txBox="1">
            <a:spLocks noGrp="1"/>
          </p:cNvSpPr>
          <p:nvPr>
            <p:ph type="title"/>
          </p:nvPr>
        </p:nvSpPr>
        <p:spPr>
          <a:xfrm>
            <a:off x="838200" y="365125"/>
            <a:ext cx="4233421" cy="58531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Narrow"/>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2" name="Google Shape;202;p79"/>
          <p:cNvSpPr txBox="1">
            <a:spLocks noGrp="1"/>
          </p:cNvSpPr>
          <p:nvPr>
            <p:ph type="body" idx="1"/>
          </p:nvPr>
        </p:nvSpPr>
        <p:spPr>
          <a:xfrm>
            <a:off x="5297864" y="1809946"/>
            <a:ext cx="2957660" cy="236612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79"/>
          <p:cNvSpPr txBox="1">
            <a:spLocks noGrp="1"/>
          </p:cNvSpPr>
          <p:nvPr>
            <p:ph type="body" idx="2"/>
          </p:nvPr>
        </p:nvSpPr>
        <p:spPr>
          <a:xfrm>
            <a:off x="8396140" y="1819373"/>
            <a:ext cx="2957660" cy="236612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79"/>
          <p:cNvSpPr txBox="1">
            <a:spLocks noGrp="1"/>
          </p:cNvSpPr>
          <p:nvPr>
            <p:ph type="body" idx="3"/>
          </p:nvPr>
        </p:nvSpPr>
        <p:spPr>
          <a:xfrm>
            <a:off x="5297864" y="4304758"/>
            <a:ext cx="2957660" cy="191347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79"/>
          <p:cNvSpPr txBox="1">
            <a:spLocks noGrp="1"/>
          </p:cNvSpPr>
          <p:nvPr>
            <p:ph type="body" idx="4"/>
          </p:nvPr>
        </p:nvSpPr>
        <p:spPr>
          <a:xfrm>
            <a:off x="8396140" y="4314185"/>
            <a:ext cx="2957660" cy="191347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263A39"/>
        </a:solidFill>
        <a:effectLst/>
      </p:bgPr>
    </p:bg>
    <p:spTree>
      <p:nvGrpSpPr>
        <p:cNvPr id="1" name="Shape 206"/>
        <p:cNvGrpSpPr/>
        <p:nvPr/>
      </p:nvGrpSpPr>
      <p:grpSpPr>
        <a:xfrm>
          <a:off x="0" y="0"/>
          <a:ext cx="0" cy="0"/>
          <a:chOff x="0" y="0"/>
          <a:chExt cx="0" cy="0"/>
        </a:xfrm>
      </p:grpSpPr>
      <p:sp>
        <p:nvSpPr>
          <p:cNvPr id="207" name="Google Shape;20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1" name="Google Shape;211;p80"/>
          <p:cNvGrpSpPr/>
          <p:nvPr/>
        </p:nvGrpSpPr>
        <p:grpSpPr>
          <a:xfrm>
            <a:off x="11074526" y="15339"/>
            <a:ext cx="1098710" cy="425816"/>
            <a:chOff x="4811477" y="2871788"/>
            <a:chExt cx="2696981" cy="1045243"/>
          </a:xfrm>
        </p:grpSpPr>
        <p:grpSp>
          <p:nvGrpSpPr>
            <p:cNvPr id="212" name="Google Shape;212;p80"/>
            <p:cNvGrpSpPr/>
            <p:nvPr/>
          </p:nvGrpSpPr>
          <p:grpSpPr>
            <a:xfrm>
              <a:off x="4811477" y="2871788"/>
              <a:ext cx="745862" cy="1045243"/>
              <a:chOff x="4811477" y="2871788"/>
              <a:chExt cx="745862" cy="1045243"/>
            </a:xfrm>
          </p:grpSpPr>
          <p:sp>
            <p:nvSpPr>
              <p:cNvPr id="213" name="Google Shape;213;p80"/>
              <p:cNvSpPr/>
              <p:nvPr/>
            </p:nvSpPr>
            <p:spPr>
              <a:xfrm rot="394866">
                <a:off x="4819517" y="3415043"/>
                <a:ext cx="590657" cy="174268"/>
              </a:xfrm>
              <a:prstGeom prst="triangle">
                <a:avLst>
                  <a:gd name="adj" fmla="val 52766"/>
                </a:avLst>
              </a:prstGeom>
              <a:solidFill>
                <a:srgbClr val="0899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14" name="Google Shape;214;p80"/>
              <p:cNvSpPr/>
              <p:nvPr/>
            </p:nvSpPr>
            <p:spPr>
              <a:xfrm rot="4106562">
                <a:off x="5072458" y="3091340"/>
                <a:ext cx="590657" cy="174268"/>
              </a:xfrm>
              <a:prstGeom prst="triangle">
                <a:avLst>
                  <a:gd name="adj" fmla="val 52766"/>
                </a:avLst>
              </a:prstGeom>
              <a:solidFill>
                <a:srgbClr val="F15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15" name="Google Shape;215;p80"/>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16" name="Google Shape;216;p80"/>
              <p:cNvSpPr/>
              <p:nvPr/>
            </p:nvSpPr>
            <p:spPr>
              <a:xfrm rot="-1540133">
                <a:off x="4856320" y="3623435"/>
                <a:ext cx="590658" cy="174267"/>
              </a:xfrm>
              <a:prstGeom prst="triangle">
                <a:avLst>
                  <a:gd name="adj" fmla="val 52766"/>
                </a:avLst>
              </a:prstGeom>
              <a:solidFill>
                <a:srgbClr val="085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217" name="Google Shape;217;p80"/>
            <p:cNvSpPr txBox="1"/>
            <p:nvPr/>
          </p:nvSpPr>
          <p:spPr>
            <a:xfrm>
              <a:off x="5178232" y="3203314"/>
              <a:ext cx="2330226" cy="6799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15A22"/>
                </a:buClr>
                <a:buSzPts val="1200"/>
                <a:buFont typeface="Arial"/>
                <a:buNone/>
              </a:pPr>
              <a:r>
                <a:rPr lang="en-US" sz="1200" b="1" i="0" u="none" strike="noStrike" cap="none">
                  <a:solidFill>
                    <a:srgbClr val="F15A22"/>
                  </a:solidFill>
                  <a:latin typeface="Arial"/>
                  <a:ea typeface="Arial"/>
                  <a:cs typeface="Arial"/>
                  <a:sym typeface="Arial"/>
                </a:rPr>
                <a:t>C</a:t>
              </a:r>
              <a:r>
                <a:rPr lang="en-US" sz="900" b="1" i="0" u="none" strike="noStrike" cap="none">
                  <a:solidFill>
                    <a:srgbClr val="F15A22"/>
                  </a:solidFill>
                  <a:latin typeface="Arial"/>
                  <a:ea typeface="Arial"/>
                  <a:cs typeface="Arial"/>
                  <a:sym typeface="Arial"/>
                </a:rPr>
                <a:t>AREER</a:t>
              </a:r>
              <a:r>
                <a:rPr lang="en-US" sz="900" b="1" i="0" u="none" strike="noStrike" cap="none">
                  <a:solidFill>
                    <a:srgbClr val="085099"/>
                  </a:solidFill>
                  <a:latin typeface="Arial"/>
                  <a:ea typeface="Arial"/>
                  <a:cs typeface="Arial"/>
                  <a:sym typeface="Arial"/>
                </a:rPr>
                <a:t>ERA</a:t>
              </a:r>
              <a:endParaRPr sz="1050" b="1" i="0" u="none" strike="noStrike" cap="none">
                <a:solidFill>
                  <a:srgbClr val="085099"/>
                </a:solidFill>
                <a:latin typeface="Arial"/>
                <a:ea typeface="Arial"/>
                <a:cs typeface="Arial"/>
                <a:sym typeface="Arial"/>
              </a:endParaRPr>
            </a:p>
          </p:txBody>
        </p:sp>
        <p:sp>
          <p:nvSpPr>
            <p:cNvPr id="218" name="Google Shape;218;p80"/>
            <p:cNvSpPr txBox="1"/>
            <p:nvPr/>
          </p:nvSpPr>
          <p:spPr>
            <a:xfrm>
              <a:off x="7130800" y="3218759"/>
              <a:ext cx="143275" cy="3777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1A1A"/>
                </a:buClr>
                <a:buSzPts val="400"/>
                <a:buFont typeface="Arial"/>
                <a:buNone/>
              </a:pPr>
              <a:r>
                <a:rPr lang="en-US" sz="400" b="1" i="0" u="none" strike="noStrike" cap="none">
                  <a:solidFill>
                    <a:srgbClr val="161A1A"/>
                  </a:solidFill>
                  <a:latin typeface="Arial"/>
                  <a:ea typeface="Arial"/>
                  <a:cs typeface="Arial"/>
                  <a:sym typeface="Arial"/>
                </a:rPr>
                <a:t>®</a:t>
              </a:r>
              <a:endParaRPr sz="400" b="1" i="0" u="none" strike="noStrike" cap="none">
                <a:solidFill>
                  <a:srgbClr val="161A1A"/>
                </a:solidFill>
                <a:latin typeface="Arial"/>
                <a:ea typeface="Arial"/>
                <a:cs typeface="Arial"/>
                <a:sym typeface="Arial"/>
              </a:endParaRPr>
            </a:p>
          </p:txBody>
        </p:sp>
      </p:grpSp>
      <p:sp>
        <p:nvSpPr>
          <p:cNvPr id="219" name="Google Shape;219;p80"/>
          <p:cNvSpPr/>
          <p:nvPr/>
        </p:nvSpPr>
        <p:spPr>
          <a:xfrm rot="-327373">
            <a:off x="2898465" y="2744286"/>
            <a:ext cx="1671828" cy="493258"/>
          </a:xfrm>
          <a:prstGeom prst="triangle">
            <a:avLst>
              <a:gd name="adj" fmla="val 52766"/>
            </a:avLst>
          </a:prstGeom>
          <a:solidFill>
            <a:srgbClr val="0899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0" name="Google Shape;220;p80"/>
          <p:cNvSpPr/>
          <p:nvPr/>
        </p:nvSpPr>
        <p:spPr>
          <a:xfrm rot="3384323">
            <a:off x="3416369" y="1697024"/>
            <a:ext cx="1671828" cy="493258"/>
          </a:xfrm>
          <a:prstGeom prst="triangle">
            <a:avLst>
              <a:gd name="adj" fmla="val 52766"/>
            </a:avLst>
          </a:prstGeom>
          <a:solidFill>
            <a:srgbClr val="F15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1" name="Google Shape;221;p80"/>
          <p:cNvSpPr/>
          <p:nvPr/>
        </p:nvSpPr>
        <p:spPr>
          <a:xfrm rot="1499749">
            <a:off x="2986757" y="2150475"/>
            <a:ext cx="1671828" cy="49325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2" name="Google Shape;222;p80"/>
          <p:cNvSpPr/>
          <p:nvPr/>
        </p:nvSpPr>
        <p:spPr>
          <a:xfrm rot="-2262372">
            <a:off x="3101773" y="3304036"/>
            <a:ext cx="1671828" cy="493258"/>
          </a:xfrm>
          <a:prstGeom prst="triangle">
            <a:avLst>
              <a:gd name="adj" fmla="val 52766"/>
            </a:avLst>
          </a:prstGeom>
          <a:solidFill>
            <a:srgbClr val="085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pic>
        <p:nvPicPr>
          <p:cNvPr id="223" name="Google Shape;223;p80"/>
          <p:cNvPicPr preferRelativeResize="0"/>
          <p:nvPr/>
        </p:nvPicPr>
        <p:blipFill rotWithShape="1">
          <a:blip r:embed="rId2">
            <a:alphaModFix/>
          </a:blip>
          <a:srcRect/>
          <a:stretch/>
        </p:blipFill>
        <p:spPr>
          <a:xfrm>
            <a:off x="-78396" y="4477933"/>
            <a:ext cx="12192000" cy="2317750"/>
          </a:xfrm>
          <a:prstGeom prst="rect">
            <a:avLst/>
          </a:prstGeom>
          <a:noFill/>
          <a:ln>
            <a:noFill/>
          </a:ln>
        </p:spPr>
      </p:pic>
      <p:grpSp>
        <p:nvGrpSpPr>
          <p:cNvPr id="224" name="Google Shape;224;p80"/>
          <p:cNvGrpSpPr/>
          <p:nvPr/>
        </p:nvGrpSpPr>
        <p:grpSpPr>
          <a:xfrm rot="-722239">
            <a:off x="522441" y="1295461"/>
            <a:ext cx="2120113" cy="2958513"/>
            <a:chOff x="4811477" y="2871788"/>
            <a:chExt cx="749036" cy="1045243"/>
          </a:xfrm>
        </p:grpSpPr>
        <p:sp>
          <p:nvSpPr>
            <p:cNvPr id="225" name="Google Shape;225;p80"/>
            <p:cNvSpPr/>
            <p:nvPr/>
          </p:nvSpPr>
          <p:spPr>
            <a:xfrm rot="394866">
              <a:off x="4819517" y="3415043"/>
              <a:ext cx="590657" cy="174268"/>
            </a:xfrm>
            <a:prstGeom prst="triangle">
              <a:avLst>
                <a:gd name="adj" fmla="val 52766"/>
              </a:avLst>
            </a:prstGeom>
            <a:solidFill>
              <a:srgbClr val="0899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6" name="Google Shape;226;p80"/>
            <p:cNvSpPr/>
            <p:nvPr/>
          </p:nvSpPr>
          <p:spPr>
            <a:xfrm rot="4106562">
              <a:off x="5075632" y="3091340"/>
              <a:ext cx="590657" cy="174268"/>
            </a:xfrm>
            <a:prstGeom prst="triangle">
              <a:avLst>
                <a:gd name="adj" fmla="val 52766"/>
              </a:avLst>
            </a:prstGeom>
            <a:solidFill>
              <a:srgbClr val="F15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7" name="Google Shape;227;p80"/>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28" name="Google Shape;228;p80"/>
            <p:cNvSpPr/>
            <p:nvPr/>
          </p:nvSpPr>
          <p:spPr>
            <a:xfrm rot="-1540133">
              <a:off x="4848524" y="3623434"/>
              <a:ext cx="590657" cy="174268"/>
            </a:xfrm>
            <a:prstGeom prst="triangle">
              <a:avLst>
                <a:gd name="adj" fmla="val 52766"/>
              </a:avLst>
            </a:prstGeom>
            <a:solidFill>
              <a:srgbClr val="085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grpSp>
        <p:nvGrpSpPr>
          <p:cNvPr id="229" name="Google Shape;229;p80"/>
          <p:cNvGrpSpPr/>
          <p:nvPr/>
        </p:nvGrpSpPr>
        <p:grpSpPr>
          <a:xfrm>
            <a:off x="11344420" y="3996964"/>
            <a:ext cx="847580" cy="2861035"/>
            <a:chOff x="11344420" y="3996964"/>
            <a:chExt cx="847580" cy="2861035"/>
          </a:xfrm>
        </p:grpSpPr>
        <p:sp>
          <p:nvSpPr>
            <p:cNvPr id="230" name="Google Shape;230;p80"/>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231" name="Google Shape;231;p80"/>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
        <p:cNvGrpSpPr/>
        <p:nvPr/>
      </p:nvGrpSpPr>
      <p:grpSpPr>
        <a:xfrm>
          <a:off x="0" y="0"/>
          <a:ext cx="0" cy="0"/>
          <a:chOff x="0" y="0"/>
          <a:chExt cx="0" cy="0"/>
        </a:xfrm>
      </p:grpSpPr>
      <p:grpSp>
        <p:nvGrpSpPr>
          <p:cNvPr id="31" name="Google Shape;31;p63"/>
          <p:cNvGrpSpPr/>
          <p:nvPr/>
        </p:nvGrpSpPr>
        <p:grpSpPr>
          <a:xfrm rot="9900000">
            <a:off x="8773562" y="1745103"/>
            <a:ext cx="2635981" cy="3678382"/>
            <a:chOff x="4811477" y="2871788"/>
            <a:chExt cx="749036" cy="1045243"/>
          </a:xfrm>
        </p:grpSpPr>
        <p:sp>
          <p:nvSpPr>
            <p:cNvPr id="32" name="Google Shape;32;p63"/>
            <p:cNvSpPr/>
            <p:nvPr/>
          </p:nvSpPr>
          <p:spPr>
            <a:xfrm rot="394866">
              <a:off x="4819517" y="3415043"/>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33" name="Google Shape;33;p63"/>
            <p:cNvSpPr/>
            <p:nvPr/>
          </p:nvSpPr>
          <p:spPr>
            <a:xfrm rot="4106562">
              <a:off x="5075632" y="3091340"/>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34" name="Google Shape;34;p63"/>
            <p:cNvSpPr/>
            <p:nvPr/>
          </p:nvSpPr>
          <p:spPr>
            <a:xfrm rot="2221988">
              <a:off x="4893777" y="3216368"/>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35" name="Google Shape;35;p63"/>
            <p:cNvSpPr/>
            <p:nvPr/>
          </p:nvSpPr>
          <p:spPr>
            <a:xfrm rot="-1540133">
              <a:off x="4848524" y="3623434"/>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36" name="Google Shape;36;p63"/>
          <p:cNvSpPr/>
          <p:nvPr/>
        </p:nvSpPr>
        <p:spPr>
          <a:xfrm>
            <a:off x="1024839" y="1930400"/>
            <a:ext cx="9044887" cy="4275138"/>
          </a:xfrm>
          <a:prstGeom prst="rect">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37" name="Google Shape;37;p63"/>
          <p:cNvSpPr txBox="1">
            <a:spLocks noGrp="1"/>
          </p:cNvSpPr>
          <p:nvPr>
            <p:ph type="title"/>
          </p:nvPr>
        </p:nvSpPr>
        <p:spPr>
          <a:xfrm>
            <a:off x="812324" y="365125"/>
            <a:ext cx="904488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Narrow"/>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63"/>
          <p:cNvSpPr txBox="1">
            <a:spLocks noGrp="1"/>
          </p:cNvSpPr>
          <p:nvPr>
            <p:ph type="body" idx="1"/>
          </p:nvPr>
        </p:nvSpPr>
        <p:spPr>
          <a:xfrm>
            <a:off x="838200" y="1930400"/>
            <a:ext cx="9044887" cy="4275138"/>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3"/>
          <p:cNvSpPr/>
          <p:nvPr/>
        </p:nvSpPr>
        <p:spPr>
          <a:xfrm>
            <a:off x="9722139" y="1930400"/>
            <a:ext cx="386980" cy="4275138"/>
          </a:xfrm>
          <a:prstGeom prst="rect">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2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3"/>
        <p:cNvGrpSpPr/>
        <p:nvPr/>
      </p:nvGrpSpPr>
      <p:grpSpPr>
        <a:xfrm>
          <a:off x="0" y="0"/>
          <a:ext cx="0" cy="0"/>
          <a:chOff x="0" y="0"/>
          <a:chExt cx="0" cy="0"/>
        </a:xfrm>
      </p:grpSpPr>
      <p:grpSp>
        <p:nvGrpSpPr>
          <p:cNvPr id="44" name="Google Shape;44;p64"/>
          <p:cNvGrpSpPr/>
          <p:nvPr/>
        </p:nvGrpSpPr>
        <p:grpSpPr>
          <a:xfrm rot="-4258471" flipH="1">
            <a:off x="833269" y="2735918"/>
            <a:ext cx="1754784" cy="2359529"/>
            <a:chOff x="4811477" y="2871788"/>
            <a:chExt cx="749036" cy="1045243"/>
          </a:xfrm>
        </p:grpSpPr>
        <p:sp>
          <p:nvSpPr>
            <p:cNvPr id="45" name="Google Shape;45;p64"/>
            <p:cNvSpPr/>
            <p:nvPr/>
          </p:nvSpPr>
          <p:spPr>
            <a:xfrm rot="394866">
              <a:off x="4819517" y="3415043"/>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46" name="Google Shape;46;p64"/>
            <p:cNvSpPr/>
            <p:nvPr/>
          </p:nvSpPr>
          <p:spPr>
            <a:xfrm rot="4106562">
              <a:off x="5075632" y="3091340"/>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47" name="Google Shape;47;p64"/>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48" name="Google Shape;48;p64"/>
            <p:cNvSpPr/>
            <p:nvPr/>
          </p:nvSpPr>
          <p:spPr>
            <a:xfrm rot="-1540133">
              <a:off x="4848524" y="3623434"/>
              <a:ext cx="590657" cy="174268"/>
            </a:xfrm>
            <a:prstGeom prst="triangle">
              <a:avLst>
                <a:gd name="adj" fmla="val 52766"/>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49" name="Google Shape;49;p64"/>
          <p:cNvSpPr/>
          <p:nvPr/>
        </p:nvSpPr>
        <p:spPr>
          <a:xfrm>
            <a:off x="0" y="3883245"/>
            <a:ext cx="12192000" cy="2950143"/>
          </a:xfrm>
          <a:prstGeom prst="rect">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50" name="Google Shape;50;p64"/>
          <p:cNvSpPr txBox="1">
            <a:spLocks noGrp="1"/>
          </p:cNvSpPr>
          <p:nvPr>
            <p:ph type="title"/>
          </p:nvPr>
        </p:nvSpPr>
        <p:spPr>
          <a:xfrm>
            <a:off x="838200" y="4010680"/>
            <a:ext cx="10515600" cy="8725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64"/>
          <p:cNvSpPr txBox="1">
            <a:spLocks noGrp="1"/>
          </p:cNvSpPr>
          <p:nvPr>
            <p:ph type="subTitle" idx="1"/>
          </p:nvPr>
        </p:nvSpPr>
        <p:spPr>
          <a:xfrm>
            <a:off x="838200" y="4976753"/>
            <a:ext cx="10515600" cy="4736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868D8D"/>
              </a:buClr>
              <a:buSzPts val="2000"/>
              <a:buNone/>
              <a:defRPr sz="2000">
                <a:solidFill>
                  <a:srgbClr val="868D8D"/>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55" name="Google Shape;55;p64"/>
          <p:cNvGrpSpPr/>
          <p:nvPr/>
        </p:nvGrpSpPr>
        <p:grpSpPr>
          <a:xfrm>
            <a:off x="10922126" y="131898"/>
            <a:ext cx="1098710" cy="425816"/>
            <a:chOff x="4811477" y="2871788"/>
            <a:chExt cx="2696981" cy="1045243"/>
          </a:xfrm>
        </p:grpSpPr>
        <p:grpSp>
          <p:nvGrpSpPr>
            <p:cNvPr id="56" name="Google Shape;56;p64"/>
            <p:cNvGrpSpPr/>
            <p:nvPr/>
          </p:nvGrpSpPr>
          <p:grpSpPr>
            <a:xfrm>
              <a:off x="4811477" y="2871788"/>
              <a:ext cx="745862" cy="1045243"/>
              <a:chOff x="4811477" y="2871788"/>
              <a:chExt cx="745862" cy="1045243"/>
            </a:xfrm>
          </p:grpSpPr>
          <p:sp>
            <p:nvSpPr>
              <p:cNvPr id="57" name="Google Shape;57;p64"/>
              <p:cNvSpPr/>
              <p:nvPr/>
            </p:nvSpPr>
            <p:spPr>
              <a:xfrm rot="394866">
                <a:off x="4819517" y="3415043"/>
                <a:ext cx="590657" cy="174268"/>
              </a:xfrm>
              <a:prstGeom prst="triangle">
                <a:avLst>
                  <a:gd name="adj" fmla="val 52766"/>
                </a:avLst>
              </a:prstGeom>
              <a:solidFill>
                <a:srgbClr val="0899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58" name="Google Shape;58;p64"/>
              <p:cNvSpPr/>
              <p:nvPr/>
            </p:nvSpPr>
            <p:spPr>
              <a:xfrm rot="4106562">
                <a:off x="5072458" y="3091340"/>
                <a:ext cx="590657" cy="174268"/>
              </a:xfrm>
              <a:prstGeom prst="triangle">
                <a:avLst>
                  <a:gd name="adj" fmla="val 52766"/>
                </a:avLst>
              </a:prstGeom>
              <a:solidFill>
                <a:srgbClr val="F15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59" name="Google Shape;59;p64"/>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60" name="Google Shape;60;p64"/>
              <p:cNvSpPr/>
              <p:nvPr/>
            </p:nvSpPr>
            <p:spPr>
              <a:xfrm rot="-1540133">
                <a:off x="4856320" y="3623435"/>
                <a:ext cx="590658" cy="174267"/>
              </a:xfrm>
              <a:prstGeom prst="triangle">
                <a:avLst>
                  <a:gd name="adj" fmla="val 52766"/>
                </a:avLst>
              </a:prstGeom>
              <a:solidFill>
                <a:srgbClr val="0850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61" name="Google Shape;61;p64"/>
            <p:cNvSpPr txBox="1"/>
            <p:nvPr/>
          </p:nvSpPr>
          <p:spPr>
            <a:xfrm>
              <a:off x="5178232" y="3203314"/>
              <a:ext cx="2330226" cy="6799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15A22"/>
                </a:buClr>
                <a:buSzPts val="1200"/>
                <a:buFont typeface="Arial"/>
                <a:buNone/>
              </a:pPr>
              <a:r>
                <a:rPr lang="en-US" sz="1200" b="1" i="0" u="none" strike="noStrike" cap="none">
                  <a:solidFill>
                    <a:srgbClr val="F15A22"/>
                  </a:solidFill>
                  <a:latin typeface="Arial"/>
                  <a:ea typeface="Arial"/>
                  <a:cs typeface="Arial"/>
                  <a:sym typeface="Arial"/>
                </a:rPr>
                <a:t>C</a:t>
              </a:r>
              <a:r>
                <a:rPr lang="en-US" sz="900" b="1" i="0" u="none" strike="noStrike" cap="none">
                  <a:solidFill>
                    <a:srgbClr val="F15A22"/>
                  </a:solidFill>
                  <a:latin typeface="Arial"/>
                  <a:ea typeface="Arial"/>
                  <a:cs typeface="Arial"/>
                  <a:sym typeface="Arial"/>
                </a:rPr>
                <a:t>AREER</a:t>
              </a:r>
              <a:r>
                <a:rPr lang="en-US" sz="900" b="1" i="0" u="none" strike="noStrike" cap="none">
                  <a:solidFill>
                    <a:srgbClr val="085099"/>
                  </a:solidFill>
                  <a:latin typeface="Arial"/>
                  <a:ea typeface="Arial"/>
                  <a:cs typeface="Arial"/>
                  <a:sym typeface="Arial"/>
                </a:rPr>
                <a:t>ERA</a:t>
              </a:r>
              <a:endParaRPr sz="1050" b="1" i="0" u="none" strike="noStrike" cap="none">
                <a:solidFill>
                  <a:srgbClr val="085099"/>
                </a:solidFill>
                <a:latin typeface="Arial"/>
                <a:ea typeface="Arial"/>
                <a:cs typeface="Arial"/>
                <a:sym typeface="Arial"/>
              </a:endParaRPr>
            </a:p>
          </p:txBody>
        </p:sp>
        <p:sp>
          <p:nvSpPr>
            <p:cNvPr id="62" name="Google Shape;62;p64"/>
            <p:cNvSpPr txBox="1"/>
            <p:nvPr/>
          </p:nvSpPr>
          <p:spPr>
            <a:xfrm>
              <a:off x="7130800" y="3218759"/>
              <a:ext cx="143275" cy="3777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1A1A"/>
                </a:buClr>
                <a:buSzPts val="400"/>
                <a:buFont typeface="Arial"/>
                <a:buNone/>
              </a:pPr>
              <a:r>
                <a:rPr lang="en-US" sz="400" b="1" i="0" u="none" strike="noStrike" cap="none">
                  <a:solidFill>
                    <a:srgbClr val="161A1A"/>
                  </a:solidFill>
                  <a:latin typeface="Arial"/>
                  <a:ea typeface="Arial"/>
                  <a:cs typeface="Arial"/>
                  <a:sym typeface="Arial"/>
                </a:rPr>
                <a:t>®</a:t>
              </a:r>
              <a:endParaRPr sz="400" b="1" i="0" u="none" strike="noStrike" cap="none">
                <a:solidFill>
                  <a:srgbClr val="161A1A"/>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rgbClr val="010F0E"/>
        </a:solidFill>
        <a:effectLst/>
      </p:bgPr>
    </p:bg>
    <p:spTree>
      <p:nvGrpSpPr>
        <p:cNvPr id="1" name="Shape 63"/>
        <p:cNvGrpSpPr/>
        <p:nvPr/>
      </p:nvGrpSpPr>
      <p:grpSpPr>
        <a:xfrm>
          <a:off x="0" y="0"/>
          <a:ext cx="0" cy="0"/>
          <a:chOff x="0" y="0"/>
          <a:chExt cx="0" cy="0"/>
        </a:xfrm>
      </p:grpSpPr>
      <p:grpSp>
        <p:nvGrpSpPr>
          <p:cNvPr id="64" name="Google Shape;64;p65"/>
          <p:cNvGrpSpPr/>
          <p:nvPr/>
        </p:nvGrpSpPr>
        <p:grpSpPr>
          <a:xfrm rot="-4258471" flipH="1">
            <a:off x="833269" y="2735918"/>
            <a:ext cx="1754784" cy="2359529"/>
            <a:chOff x="4811477" y="2871788"/>
            <a:chExt cx="749036" cy="1045243"/>
          </a:xfrm>
        </p:grpSpPr>
        <p:sp>
          <p:nvSpPr>
            <p:cNvPr id="65" name="Google Shape;65;p65"/>
            <p:cNvSpPr/>
            <p:nvPr/>
          </p:nvSpPr>
          <p:spPr>
            <a:xfrm rot="394866">
              <a:off x="4819517" y="3415043"/>
              <a:ext cx="590657" cy="174268"/>
            </a:xfrm>
            <a:prstGeom prst="triangle">
              <a:avLst>
                <a:gd name="adj" fmla="val 52766"/>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66" name="Google Shape;66;p65"/>
            <p:cNvSpPr/>
            <p:nvPr/>
          </p:nvSpPr>
          <p:spPr>
            <a:xfrm rot="4106562">
              <a:off x="5075632" y="3091340"/>
              <a:ext cx="590657" cy="174268"/>
            </a:xfrm>
            <a:prstGeom prst="triangle">
              <a:avLst>
                <a:gd name="adj" fmla="val 52766"/>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67" name="Google Shape;67;p65"/>
            <p:cNvSpPr/>
            <p:nvPr/>
          </p:nvSpPr>
          <p:spPr>
            <a:xfrm rot="2221988">
              <a:off x="4893777" y="3216368"/>
              <a:ext cx="590657" cy="174268"/>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68" name="Google Shape;68;p65"/>
            <p:cNvSpPr/>
            <p:nvPr/>
          </p:nvSpPr>
          <p:spPr>
            <a:xfrm rot="-1540133">
              <a:off x="4848524" y="3623434"/>
              <a:ext cx="590657" cy="174268"/>
            </a:xfrm>
            <a:prstGeom prst="triangle">
              <a:avLst>
                <a:gd name="adj" fmla="val 52766"/>
              </a:avLst>
            </a:prstGeom>
            <a:solidFill>
              <a:srgbClr val="F3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69" name="Google Shape;69;p65"/>
          <p:cNvSpPr/>
          <p:nvPr/>
        </p:nvSpPr>
        <p:spPr>
          <a:xfrm>
            <a:off x="0" y="3883245"/>
            <a:ext cx="12192000" cy="2950143"/>
          </a:xfrm>
          <a:prstGeom prst="rect">
            <a:avLst/>
          </a:prstGeom>
          <a:solidFill>
            <a:srgbClr val="010F0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70" name="Google Shape;70;p65"/>
          <p:cNvSpPr txBox="1">
            <a:spLocks noGrp="1"/>
          </p:cNvSpPr>
          <p:nvPr>
            <p:ph type="title"/>
          </p:nvPr>
        </p:nvSpPr>
        <p:spPr>
          <a:xfrm>
            <a:off x="838200" y="4010680"/>
            <a:ext cx="10515600" cy="87254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3F5F5"/>
              </a:buClr>
              <a:buSzPts val="4400"/>
              <a:buFont typeface="Arial Narrow"/>
              <a:buNone/>
              <a:defRPr>
                <a:solidFill>
                  <a:srgbClr val="F3F5F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65"/>
          <p:cNvSpPr txBox="1">
            <a:spLocks noGrp="1"/>
          </p:cNvSpPr>
          <p:nvPr>
            <p:ph type="subTitle" idx="1"/>
          </p:nvPr>
        </p:nvSpPr>
        <p:spPr>
          <a:xfrm>
            <a:off x="838200" y="4976753"/>
            <a:ext cx="10515600" cy="4736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FDECEC"/>
              </a:buClr>
              <a:buSzPts val="2000"/>
              <a:buNone/>
              <a:defRPr sz="2000">
                <a:solidFill>
                  <a:srgbClr val="FDECEC"/>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5"/>
        <p:cNvGrpSpPr/>
        <p:nvPr/>
      </p:nvGrpSpPr>
      <p:grpSpPr>
        <a:xfrm>
          <a:off x="0" y="0"/>
          <a:ext cx="0" cy="0"/>
          <a:chOff x="0" y="0"/>
          <a:chExt cx="0" cy="0"/>
        </a:xfrm>
      </p:grpSpPr>
      <p:sp>
        <p:nvSpPr>
          <p:cNvPr id="76" name="Google Shape;76;p66"/>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66"/>
          <p:cNvSpPr txBox="1">
            <a:spLocks noGrp="1"/>
          </p:cNvSpPr>
          <p:nvPr>
            <p:ph type="body" idx="1"/>
          </p:nvPr>
        </p:nvSpPr>
        <p:spPr>
          <a:xfrm>
            <a:off x="4119716" y="356130"/>
            <a:ext cx="7234084" cy="5849408"/>
          </a:xfrm>
          <a:prstGeom prst="rect">
            <a:avLst/>
          </a:prstGeom>
          <a:noFill/>
          <a:ln>
            <a:noFill/>
          </a:ln>
        </p:spPr>
        <p:txBody>
          <a:bodyPr spcFirstLastPara="1" wrap="square" lIns="91425" tIns="45700" rIns="91425" bIns="45700" anchor="ctr"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1" name="Google Shape;81;p66"/>
          <p:cNvGrpSpPr/>
          <p:nvPr/>
        </p:nvGrpSpPr>
        <p:grpSpPr>
          <a:xfrm>
            <a:off x="11344420" y="3996964"/>
            <a:ext cx="847580" cy="2861035"/>
            <a:chOff x="11344420" y="3996964"/>
            <a:chExt cx="847580" cy="2861035"/>
          </a:xfrm>
        </p:grpSpPr>
        <p:sp>
          <p:nvSpPr>
            <p:cNvPr id="82" name="Google Shape;82;p66"/>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83" name="Google Shape;83;p66"/>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
        <p:nvSpPr>
          <p:cNvPr id="84" name="Google Shape;84;p66"/>
          <p:cNvSpPr/>
          <p:nvPr/>
        </p:nvSpPr>
        <p:spPr>
          <a:xfrm>
            <a:off x="4005137" y="356658"/>
            <a:ext cx="45719" cy="5849408"/>
          </a:xfrm>
          <a:prstGeom prst="rect">
            <a:avLst/>
          </a:prstGeom>
          <a:solidFill>
            <a:srgbClr val="868D8D"/>
          </a:solidFill>
          <a:ln w="38100" cap="flat" cmpd="sng">
            <a:solidFill>
              <a:srgbClr val="F3F5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85"/>
        <p:cNvGrpSpPr/>
        <p:nvPr/>
      </p:nvGrpSpPr>
      <p:grpSpPr>
        <a:xfrm>
          <a:off x="0" y="0"/>
          <a:ext cx="0" cy="0"/>
          <a:chOff x="0" y="0"/>
          <a:chExt cx="0" cy="0"/>
        </a:xfrm>
      </p:grpSpPr>
      <p:sp>
        <p:nvSpPr>
          <p:cNvPr id="86" name="Google Shape;86;p67"/>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67"/>
          <p:cNvSpPr txBox="1">
            <a:spLocks noGrp="1"/>
          </p:cNvSpPr>
          <p:nvPr>
            <p:ph type="body" idx="1"/>
          </p:nvPr>
        </p:nvSpPr>
        <p:spPr>
          <a:xfrm>
            <a:off x="4119716" y="356130"/>
            <a:ext cx="7234084" cy="5849408"/>
          </a:xfrm>
          <a:prstGeom prst="rect">
            <a:avLst/>
          </a:prstGeom>
          <a:noFill/>
          <a:ln>
            <a:noFill/>
          </a:ln>
        </p:spPr>
        <p:txBody>
          <a:bodyPr spcFirstLastPara="1" wrap="square" lIns="91425" tIns="45700" rIns="91425" bIns="45700" anchor="ctr"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1" name="Google Shape;91;p67"/>
          <p:cNvGrpSpPr/>
          <p:nvPr/>
        </p:nvGrpSpPr>
        <p:grpSpPr>
          <a:xfrm>
            <a:off x="11572076" y="4765425"/>
            <a:ext cx="619924" cy="2092574"/>
            <a:chOff x="11344420" y="3996964"/>
            <a:chExt cx="847580" cy="2861035"/>
          </a:xfrm>
        </p:grpSpPr>
        <p:sp>
          <p:nvSpPr>
            <p:cNvPr id="92" name="Google Shape;92;p67"/>
            <p:cNvSpPr/>
            <p:nvPr/>
          </p:nvSpPr>
          <p:spPr>
            <a:xfrm rot="-5400000">
              <a:off x="10335965" y="5005420"/>
              <a:ext cx="2861034" cy="844123"/>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93" name="Google Shape;93;p67"/>
            <p:cNvSpPr/>
            <p:nvPr/>
          </p:nvSpPr>
          <p:spPr>
            <a:xfrm rot="-5400000">
              <a:off x="10339422" y="5005419"/>
              <a:ext cx="2861034" cy="844123"/>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94"/>
        <p:cNvGrpSpPr/>
        <p:nvPr/>
      </p:nvGrpSpPr>
      <p:grpSpPr>
        <a:xfrm>
          <a:off x="0" y="0"/>
          <a:ext cx="0" cy="0"/>
          <a:chOff x="0" y="0"/>
          <a:chExt cx="0" cy="0"/>
        </a:xfrm>
      </p:grpSpPr>
      <p:sp>
        <p:nvSpPr>
          <p:cNvPr id="95" name="Google Shape;95;p68"/>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68"/>
          <p:cNvSpPr/>
          <p:nvPr/>
        </p:nvSpPr>
        <p:spPr>
          <a:xfrm>
            <a:off x="4005137" y="356658"/>
            <a:ext cx="45719" cy="5849408"/>
          </a:xfrm>
          <a:prstGeom prst="rect">
            <a:avLst/>
          </a:prstGeom>
          <a:solidFill>
            <a:srgbClr val="868D8D"/>
          </a:solidFill>
          <a:ln w="38100" cap="flat" cmpd="sng">
            <a:solidFill>
              <a:srgbClr val="F3F5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00" name="Google Shape;100;p68"/>
          <p:cNvSpPr/>
          <p:nvPr/>
        </p:nvSpPr>
        <p:spPr>
          <a:xfrm rot="5400000">
            <a:off x="3597900" y="782521"/>
            <a:ext cx="1208191" cy="356466"/>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01" name="Google Shape;101;p68"/>
          <p:cNvSpPr/>
          <p:nvPr/>
        </p:nvSpPr>
        <p:spPr>
          <a:xfrm rot="5400000">
            <a:off x="3599359" y="782520"/>
            <a:ext cx="1208191" cy="356466"/>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02" name="Google Shape;102;p68"/>
          <p:cNvSpPr txBox="1">
            <a:spLocks noGrp="1"/>
          </p:cNvSpPr>
          <p:nvPr>
            <p:ph type="body" idx="1"/>
          </p:nvPr>
        </p:nvSpPr>
        <p:spPr>
          <a:xfrm>
            <a:off x="4038601" y="356656"/>
            <a:ext cx="7315200" cy="5849408"/>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chemeClr val="dk1"/>
              </a:buClr>
              <a:buSzPts val="2800"/>
              <a:buNone/>
              <a:defRPr sz="2800" b="0" i="0"/>
            </a:lvl1pPr>
            <a:lvl2pPr marL="914400" lvl="1" indent="-228600" algn="l">
              <a:lnSpc>
                <a:spcPct val="150000"/>
              </a:lnSpc>
              <a:spcBef>
                <a:spcPts val="500"/>
              </a:spcBef>
              <a:spcAft>
                <a:spcPts val="0"/>
              </a:spcAft>
              <a:buClr>
                <a:schemeClr val="dk1"/>
              </a:buClr>
              <a:buSzPts val="2800"/>
              <a:buNone/>
              <a:defRPr sz="2800" b="0" i="1"/>
            </a:lvl2pPr>
            <a:lvl3pPr marL="1371600" lvl="2" indent="-228600" algn="l">
              <a:lnSpc>
                <a:spcPct val="150000"/>
              </a:lnSpc>
              <a:spcBef>
                <a:spcPts val="500"/>
              </a:spcBef>
              <a:spcAft>
                <a:spcPts val="0"/>
              </a:spcAft>
              <a:buClr>
                <a:schemeClr val="dk1"/>
              </a:buClr>
              <a:buSzPts val="2800"/>
              <a:buNone/>
              <a:defRPr sz="2800" b="0" i="1"/>
            </a:lvl3pPr>
            <a:lvl4pPr marL="1828800" lvl="3" indent="-228600" algn="l">
              <a:lnSpc>
                <a:spcPct val="150000"/>
              </a:lnSpc>
              <a:spcBef>
                <a:spcPts val="500"/>
              </a:spcBef>
              <a:spcAft>
                <a:spcPts val="0"/>
              </a:spcAft>
              <a:buClr>
                <a:schemeClr val="dk1"/>
              </a:buClr>
              <a:buSzPts val="2800"/>
              <a:buNone/>
              <a:defRPr sz="2800" b="0" i="1"/>
            </a:lvl4pPr>
            <a:lvl5pPr marL="2286000" lvl="4" indent="-228600" algn="l">
              <a:lnSpc>
                <a:spcPct val="150000"/>
              </a:lnSpc>
              <a:spcBef>
                <a:spcPts val="500"/>
              </a:spcBef>
              <a:spcAft>
                <a:spcPts val="0"/>
              </a:spcAft>
              <a:buClr>
                <a:schemeClr val="dk1"/>
              </a:buClr>
              <a:buSzPts val="2800"/>
              <a:buNone/>
              <a:defRPr sz="2800" b="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03"/>
        <p:cNvGrpSpPr/>
        <p:nvPr/>
      </p:nvGrpSpPr>
      <p:grpSpPr>
        <a:xfrm>
          <a:off x="0" y="0"/>
          <a:ext cx="0" cy="0"/>
          <a:chOff x="0" y="0"/>
          <a:chExt cx="0" cy="0"/>
        </a:xfrm>
      </p:grpSpPr>
      <p:sp>
        <p:nvSpPr>
          <p:cNvPr id="104" name="Google Shape;104;p69"/>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69"/>
          <p:cNvSpPr/>
          <p:nvPr/>
        </p:nvSpPr>
        <p:spPr>
          <a:xfrm>
            <a:off x="4005137" y="356658"/>
            <a:ext cx="45719" cy="5849408"/>
          </a:xfrm>
          <a:prstGeom prst="rect">
            <a:avLst/>
          </a:prstGeom>
          <a:solidFill>
            <a:srgbClr val="868D8D"/>
          </a:solidFill>
          <a:ln w="38100" cap="flat" cmpd="sng">
            <a:solidFill>
              <a:srgbClr val="F3F5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09" name="Google Shape;109;p69"/>
          <p:cNvSpPr/>
          <p:nvPr/>
        </p:nvSpPr>
        <p:spPr>
          <a:xfrm rot="5400000">
            <a:off x="3597900" y="782521"/>
            <a:ext cx="1208191" cy="356466"/>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10" name="Google Shape;110;p69"/>
          <p:cNvSpPr/>
          <p:nvPr/>
        </p:nvSpPr>
        <p:spPr>
          <a:xfrm rot="5400000">
            <a:off x="3599359" y="782520"/>
            <a:ext cx="1208191" cy="356466"/>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11" name="Google Shape;111;p69"/>
          <p:cNvSpPr txBox="1">
            <a:spLocks noGrp="1"/>
          </p:cNvSpPr>
          <p:nvPr>
            <p:ph type="body" idx="1"/>
          </p:nvPr>
        </p:nvSpPr>
        <p:spPr>
          <a:xfrm>
            <a:off x="4154552" y="1848052"/>
            <a:ext cx="7199247" cy="4282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rgbClr val="FFFFFF"/>
        </a:solidFill>
        <a:effectLst/>
      </p:bgPr>
    </p:bg>
    <p:spTree>
      <p:nvGrpSpPr>
        <p:cNvPr id="1" name="Shape 112"/>
        <p:cNvGrpSpPr/>
        <p:nvPr/>
      </p:nvGrpSpPr>
      <p:grpSpPr>
        <a:xfrm>
          <a:off x="0" y="0"/>
          <a:ext cx="0" cy="0"/>
          <a:chOff x="0" y="0"/>
          <a:chExt cx="0" cy="0"/>
        </a:xfrm>
      </p:grpSpPr>
      <p:sp>
        <p:nvSpPr>
          <p:cNvPr id="113" name="Google Shape;113;p70"/>
          <p:cNvSpPr txBox="1">
            <a:spLocks noGrp="1"/>
          </p:cNvSpPr>
          <p:nvPr>
            <p:ph type="title"/>
          </p:nvPr>
        </p:nvSpPr>
        <p:spPr>
          <a:xfrm>
            <a:off x="838200" y="356658"/>
            <a:ext cx="3063240" cy="584940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3600"/>
              <a:buFont typeface="Arial Narrow"/>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70"/>
          <p:cNvSpPr/>
          <p:nvPr/>
        </p:nvSpPr>
        <p:spPr>
          <a:xfrm>
            <a:off x="4005137" y="356658"/>
            <a:ext cx="45719" cy="5849408"/>
          </a:xfrm>
          <a:prstGeom prst="rect">
            <a:avLst/>
          </a:prstGeom>
          <a:solidFill>
            <a:srgbClr val="868D8D"/>
          </a:solidFill>
          <a:ln w="38100" cap="flat" cmpd="sng">
            <a:solidFill>
              <a:srgbClr val="F3F5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18" name="Google Shape;118;p70"/>
          <p:cNvSpPr/>
          <p:nvPr/>
        </p:nvSpPr>
        <p:spPr>
          <a:xfrm rot="5400000">
            <a:off x="3597900" y="782521"/>
            <a:ext cx="1208191" cy="356466"/>
          </a:xfrm>
          <a:prstGeom prst="triangle">
            <a:avLst>
              <a:gd name="adj" fmla="val 42222"/>
            </a:avLst>
          </a:prstGeom>
          <a:solidFill>
            <a:srgbClr val="868D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19" name="Google Shape;119;p70"/>
          <p:cNvSpPr/>
          <p:nvPr/>
        </p:nvSpPr>
        <p:spPr>
          <a:xfrm rot="5400000">
            <a:off x="3599359" y="782520"/>
            <a:ext cx="1208191" cy="356466"/>
          </a:xfrm>
          <a:prstGeom prst="triangle">
            <a:avLst>
              <a:gd name="adj" fmla="val 52766"/>
            </a:avLst>
          </a:prstGeom>
          <a:solidFill>
            <a:srgbClr val="ED07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3F5F5"/>
              </a:solidFill>
              <a:latin typeface="Calibri"/>
              <a:ea typeface="Calibri"/>
              <a:cs typeface="Calibri"/>
              <a:sym typeface="Calibri"/>
            </a:endParaRPr>
          </a:p>
        </p:txBody>
      </p:sp>
      <p:sp>
        <p:nvSpPr>
          <p:cNvPr id="120" name="Google Shape;120;p70"/>
          <p:cNvSpPr txBox="1">
            <a:spLocks noGrp="1"/>
          </p:cNvSpPr>
          <p:nvPr>
            <p:ph type="body" idx="1"/>
          </p:nvPr>
        </p:nvSpPr>
        <p:spPr>
          <a:xfrm>
            <a:off x="4154552" y="1848052"/>
            <a:ext cx="7199247" cy="4282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Narrow"/>
              <a:buNone/>
              <a:defRPr sz="4400" b="0" i="0" u="none" strike="noStrike" cap="none">
                <a:solidFill>
                  <a:schemeClr val="dk1"/>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info@careerera.co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
          <p:cNvSpPr txBox="1">
            <a:spLocks noGrp="1"/>
          </p:cNvSpPr>
          <p:nvPr>
            <p:ph type="subTitle" idx="1"/>
          </p:nvPr>
        </p:nvSpPr>
        <p:spPr>
          <a:xfrm>
            <a:off x="1473958" y="2688609"/>
            <a:ext cx="9403308" cy="11600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b="1">
              <a:latin typeface="Arial"/>
              <a:ea typeface="Arial"/>
              <a:cs typeface="Arial"/>
              <a:sym typeface="Arial"/>
            </a:endParaRPr>
          </a:p>
          <a:p>
            <a:pPr marL="0" lvl="0" indent="0" algn="l" rtl="0">
              <a:lnSpc>
                <a:spcPct val="90000"/>
              </a:lnSpc>
              <a:spcBef>
                <a:spcPts val="1000"/>
              </a:spcBef>
              <a:spcAft>
                <a:spcPts val="0"/>
              </a:spcAft>
              <a:buClr>
                <a:schemeClr val="dk1"/>
              </a:buClr>
              <a:buSzPts val="2400"/>
              <a:buNone/>
            </a:pPr>
            <a:r>
              <a:rPr lang="en-US" b="1">
                <a:latin typeface="Arial"/>
                <a:ea typeface="Arial"/>
                <a:cs typeface="Arial"/>
                <a:sym typeface="Arial"/>
              </a:rPr>
              <a:t>A Warm Welcome To Careerera Family</a:t>
            </a:r>
            <a:endParaRPr b="1">
              <a:latin typeface="Arial"/>
              <a:ea typeface="Arial"/>
              <a:cs typeface="Arial"/>
              <a:sym typeface="Arial"/>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0"/>
          <p:cNvSpPr txBox="1">
            <a:spLocks noGrp="1"/>
          </p:cNvSpPr>
          <p:nvPr>
            <p:ph type="title"/>
          </p:nvPr>
        </p:nvSpPr>
        <p:spPr>
          <a:xfrm>
            <a:off x="926624" y="960437"/>
            <a:ext cx="9044887" cy="6524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TABLEAU DATATYPES</a:t>
            </a:r>
            <a:endParaRPr/>
          </a:p>
        </p:txBody>
      </p:sp>
      <p:pic>
        <p:nvPicPr>
          <p:cNvPr id="299" name="Google Shape;299;p10" descr="Top 50 Tableau Interview Questions And Answers For 2021 | Edureka"/>
          <p:cNvPicPr preferRelativeResize="0"/>
          <p:nvPr/>
        </p:nvPicPr>
        <p:blipFill rotWithShape="1">
          <a:blip r:embed="rId3">
            <a:alphaModFix/>
          </a:blip>
          <a:srcRect/>
          <a:stretch/>
        </p:blipFill>
        <p:spPr>
          <a:xfrm>
            <a:off x="1287410" y="1952625"/>
            <a:ext cx="8503126" cy="4030663"/>
          </a:xfrm>
          <a:prstGeom prst="rect">
            <a:avLst/>
          </a:prstGeom>
          <a:noFill/>
          <a:ln>
            <a:noFill/>
          </a:ln>
        </p:spPr>
      </p:pic>
      <p:pic>
        <p:nvPicPr>
          <p:cNvPr id="300" name="Google Shape;300;p10" descr="careereraonline Events | Eventbrite"/>
          <p:cNvPicPr preferRelativeResize="0"/>
          <p:nvPr/>
        </p:nvPicPr>
        <p:blipFill rotWithShape="1">
          <a:blip r:embed="rId4">
            <a:alphaModFix/>
          </a:blip>
          <a:srcRect t="27828" b="28506"/>
          <a:stretch/>
        </p:blipFill>
        <p:spPr>
          <a:xfrm>
            <a:off x="-3228" y="0"/>
            <a:ext cx="2581275" cy="1127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838200" y="1034143"/>
            <a:ext cx="9154886" cy="65654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DATA SOURCES IN TABLEAU</a:t>
            </a:r>
            <a:endParaRPr/>
          </a:p>
        </p:txBody>
      </p:sp>
      <p:sp>
        <p:nvSpPr>
          <p:cNvPr id="306" name="Google Shape;306;p11"/>
          <p:cNvSpPr txBox="1">
            <a:spLocks noGrp="1"/>
          </p:cNvSpPr>
          <p:nvPr>
            <p:ph type="body" idx="1"/>
          </p:nvPr>
        </p:nvSpPr>
        <p:spPr>
          <a:xfrm>
            <a:off x="1200150" y="1962149"/>
            <a:ext cx="8582024" cy="4029076"/>
          </a:xfrm>
          <a:prstGeom prst="rect">
            <a:avLst/>
          </a:prstGeom>
          <a:noFill/>
          <a:ln>
            <a:noFill/>
          </a:ln>
        </p:spPr>
        <p:txBody>
          <a:bodyPr spcFirstLastPara="1" wrap="square" lIns="91425" tIns="45700" rIns="91425" bIns="45700" anchor="ctr" anchorCtr="0">
            <a:noAutofit/>
          </a:bodyPr>
          <a:lstStyle/>
          <a:p>
            <a:pPr marL="0" lvl="0" indent="0" algn="l" rtl="0">
              <a:lnSpc>
                <a:spcPct val="110000"/>
              </a:lnSpc>
              <a:spcBef>
                <a:spcPts val="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228600" lvl="0" indent="-228600" algn="l" rtl="0">
              <a:lnSpc>
                <a:spcPct val="110000"/>
              </a:lnSpc>
              <a:spcBef>
                <a:spcPts val="1000"/>
              </a:spcBef>
              <a:spcAft>
                <a:spcPts val="0"/>
              </a:spcAft>
              <a:buClr>
                <a:srgbClr val="222222"/>
              </a:buClr>
              <a:buSzPts val="2400"/>
              <a:buChar char="•"/>
            </a:pPr>
            <a:r>
              <a:rPr lang="en-US" sz="2400">
                <a:solidFill>
                  <a:srgbClr val="222222"/>
                </a:solidFill>
              </a:rPr>
              <a:t>Tableau can connect to almost all  data sources which are widely used in Business Intelligence.</a:t>
            </a:r>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    For Example: </a:t>
            </a:r>
            <a:endParaRPr/>
          </a:p>
          <a:p>
            <a:pPr marL="914400" lvl="3" indent="0" algn="l" rtl="0">
              <a:lnSpc>
                <a:spcPct val="110000"/>
              </a:lnSpc>
              <a:spcBef>
                <a:spcPts val="1000"/>
              </a:spcBef>
              <a:spcAft>
                <a:spcPts val="0"/>
              </a:spcAft>
              <a:buClr>
                <a:srgbClr val="222222"/>
              </a:buClr>
              <a:buSzPts val="2200"/>
              <a:buNone/>
            </a:pPr>
            <a:r>
              <a:rPr lang="en-US" sz="2200">
                <a:solidFill>
                  <a:srgbClr val="222222"/>
                </a:solidFill>
              </a:rPr>
              <a:t>File Systems such as CSV, Excel, etc.</a:t>
            </a:r>
            <a:endParaRPr/>
          </a:p>
          <a:p>
            <a:pPr marL="914400" lvl="3" indent="0" algn="l" rtl="0">
              <a:lnSpc>
                <a:spcPct val="110000"/>
              </a:lnSpc>
              <a:spcBef>
                <a:spcPts val="1000"/>
              </a:spcBef>
              <a:spcAft>
                <a:spcPts val="0"/>
              </a:spcAft>
              <a:buClr>
                <a:srgbClr val="222222"/>
              </a:buClr>
              <a:buSzPts val="2200"/>
              <a:buNone/>
            </a:pPr>
            <a:r>
              <a:rPr lang="en-US" sz="2200">
                <a:solidFill>
                  <a:srgbClr val="222222"/>
                </a:solidFill>
              </a:rPr>
              <a:t>Relational Systems such as Oracle, Sql Server, DB2, etc.</a:t>
            </a:r>
            <a:endParaRPr/>
          </a:p>
          <a:p>
            <a:pPr marL="228600" lvl="0" indent="-228600" algn="l" rtl="0">
              <a:lnSpc>
                <a:spcPct val="110000"/>
              </a:lnSpc>
              <a:spcBef>
                <a:spcPts val="1000"/>
              </a:spcBef>
              <a:spcAft>
                <a:spcPts val="0"/>
              </a:spcAft>
              <a:buClr>
                <a:srgbClr val="222222"/>
              </a:buClr>
              <a:buSzPts val="2400"/>
              <a:buChar char="•"/>
            </a:pPr>
            <a:r>
              <a:rPr lang="en-US" sz="2400">
                <a:solidFill>
                  <a:srgbClr val="222222"/>
                </a:solidFill>
              </a:rPr>
              <a:t>The most basic operation we need to learn is to connect to a data source. </a:t>
            </a:r>
            <a:endParaRPr/>
          </a:p>
          <a:p>
            <a:pPr marL="228600" lvl="0" indent="-228600" algn="l" rtl="0">
              <a:lnSpc>
                <a:spcPct val="110000"/>
              </a:lnSpc>
              <a:spcBef>
                <a:spcPts val="1000"/>
              </a:spcBef>
              <a:spcAft>
                <a:spcPts val="0"/>
              </a:spcAft>
              <a:buClr>
                <a:srgbClr val="222222"/>
              </a:buClr>
              <a:buSzPts val="2400"/>
              <a:buChar char="•"/>
            </a:pPr>
            <a:r>
              <a:rPr lang="en-US" sz="2400">
                <a:solidFill>
                  <a:srgbClr val="222222"/>
                </a:solidFill>
              </a:rPr>
              <a:t>Once we establish a secure connection with various types of data sources ,we can access the data for analysis.</a:t>
            </a:r>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 </a:t>
            </a:r>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p:txBody>
      </p:sp>
      <p:pic>
        <p:nvPicPr>
          <p:cNvPr id="307" name="Google Shape;307;p11"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2"/>
          <p:cNvSpPr txBox="1">
            <a:spLocks noGrp="1"/>
          </p:cNvSpPr>
          <p:nvPr>
            <p:ph type="title"/>
          </p:nvPr>
        </p:nvSpPr>
        <p:spPr>
          <a:xfrm>
            <a:off x="812324" y="914400"/>
            <a:ext cx="9044887" cy="7762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CONNECTIONS</a:t>
            </a:r>
            <a:endParaRPr/>
          </a:p>
        </p:txBody>
      </p:sp>
      <p:sp>
        <p:nvSpPr>
          <p:cNvPr id="313" name="Google Shape;313;p12"/>
          <p:cNvSpPr txBox="1">
            <a:spLocks noGrp="1"/>
          </p:cNvSpPr>
          <p:nvPr>
            <p:ph type="body" idx="1"/>
          </p:nvPr>
        </p:nvSpPr>
        <p:spPr>
          <a:xfrm>
            <a:off x="1088549" y="1876425"/>
            <a:ext cx="8768662" cy="36480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22222"/>
              </a:buClr>
              <a:buSzPts val="2400"/>
              <a:buNone/>
            </a:pPr>
            <a:r>
              <a:rPr lang="en-US" sz="2400">
                <a:solidFill>
                  <a:srgbClr val="222222"/>
                </a:solidFill>
              </a:rPr>
              <a:t> </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228600" lvl="0" indent="-76200" algn="l" rtl="0">
              <a:lnSpc>
                <a:spcPct val="90000"/>
              </a:lnSpc>
              <a:spcBef>
                <a:spcPts val="1000"/>
              </a:spcBef>
              <a:spcAft>
                <a:spcPts val="0"/>
              </a:spcAft>
              <a:buClr>
                <a:schemeClr val="dk1"/>
              </a:buClr>
              <a:buSzPts val="2400"/>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There are two types of data sources that you can connect to in Tableau: </a:t>
            </a:r>
            <a:endParaRPr/>
          </a:p>
          <a:p>
            <a:pPr marL="0" lvl="0" indent="0" algn="l" rtl="0">
              <a:lnSpc>
                <a:spcPct val="90000"/>
              </a:lnSpc>
              <a:spcBef>
                <a:spcPts val="1000"/>
              </a:spcBef>
              <a:spcAft>
                <a:spcPts val="0"/>
              </a:spcAft>
              <a:buClr>
                <a:srgbClr val="222222"/>
              </a:buClr>
              <a:buSzPts val="2400"/>
              <a:buNone/>
            </a:pPr>
            <a:r>
              <a:rPr lang="en-US" sz="2400">
                <a:solidFill>
                  <a:srgbClr val="222222"/>
                </a:solidFill>
              </a:rPr>
              <a:t>  </a:t>
            </a:r>
            <a:r>
              <a:rPr lang="en-US" sz="2400">
                <a:solidFill>
                  <a:srgbClr val="0991FE"/>
                </a:solidFill>
              </a:rPr>
              <a:t>a) Connecting to a File</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Tableau offers its user’s with a wide variety  of options to connect and get data from a file in your system.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 connection that tableau provide to it’s users are MS Excel, MS Access, JSON, text file, PDF file, spatial file, etc.</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Further with the help of the More option, you can access the data files  from your own system and connect them with Tableau.</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p:txBody>
      </p:sp>
      <p:pic>
        <p:nvPicPr>
          <p:cNvPr id="314" name="Google Shape;314;p12"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3"/>
          <p:cNvSpPr txBox="1">
            <a:spLocks noGrp="1"/>
          </p:cNvSpPr>
          <p:nvPr>
            <p:ph type="title"/>
          </p:nvPr>
        </p:nvSpPr>
        <p:spPr>
          <a:xfrm>
            <a:off x="813707" y="1005565"/>
            <a:ext cx="9699172" cy="83547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200"/>
              <a:buFont typeface="Arial"/>
              <a:buNone/>
            </a:pPr>
            <a:r>
              <a:rPr lang="en-US" sz="3200">
                <a:solidFill>
                  <a:srgbClr val="00468D"/>
                </a:solidFill>
                <a:latin typeface="Arial"/>
                <a:ea typeface="Arial"/>
                <a:cs typeface="Arial"/>
                <a:sym typeface="Arial"/>
              </a:rPr>
              <a:t>PICTORIAL REPRESENTATION OF TABLEAU SHOWING THE MORE BUTTON</a:t>
            </a:r>
            <a:endParaRPr/>
          </a:p>
        </p:txBody>
      </p:sp>
      <p:pic>
        <p:nvPicPr>
          <p:cNvPr id="320" name="Google Shape;320;p13" descr="more file source - tableau data sources"/>
          <p:cNvPicPr preferRelativeResize="0">
            <a:picLocks noGrp="1"/>
          </p:cNvPicPr>
          <p:nvPr>
            <p:ph type="body" idx="1"/>
          </p:nvPr>
        </p:nvPicPr>
        <p:blipFill rotWithShape="1">
          <a:blip r:embed="rId3">
            <a:alphaModFix/>
          </a:blip>
          <a:srcRect l="9235" t="9259" r="54456"/>
          <a:stretch/>
        </p:blipFill>
        <p:spPr>
          <a:xfrm>
            <a:off x="1409701" y="2132691"/>
            <a:ext cx="8286750" cy="3870553"/>
          </a:xfrm>
          <a:prstGeom prst="rect">
            <a:avLst/>
          </a:prstGeom>
          <a:noFill/>
          <a:ln>
            <a:noFill/>
          </a:ln>
        </p:spPr>
      </p:pic>
      <p:pic>
        <p:nvPicPr>
          <p:cNvPr id="321" name="Google Shape;321;p13" descr="careereraonline Events | Eventbrite"/>
          <p:cNvPicPr preferRelativeResize="0"/>
          <p:nvPr/>
        </p:nvPicPr>
        <p:blipFill rotWithShape="1">
          <a:blip r:embed="rId4">
            <a:alphaModFix/>
          </a:blip>
          <a:srcRect t="27828" b="28506"/>
          <a:stretch/>
        </p:blipFill>
        <p:spPr>
          <a:xfrm>
            <a:off x="0" y="-114756"/>
            <a:ext cx="2581275" cy="1127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a:spLocks noGrp="1"/>
          </p:cNvSpPr>
          <p:nvPr>
            <p:ph type="body" idx="1"/>
          </p:nvPr>
        </p:nvSpPr>
        <p:spPr>
          <a:xfrm>
            <a:off x="1095375" y="1695449"/>
            <a:ext cx="8696326" cy="3914775"/>
          </a:xfrm>
          <a:prstGeom prst="rect">
            <a:avLst/>
          </a:prstGeom>
          <a:noFill/>
          <a:ln>
            <a:noFill/>
          </a:ln>
        </p:spPr>
        <p:txBody>
          <a:bodyPr spcFirstLastPara="1" wrap="square" lIns="91425" tIns="45700" rIns="91425" bIns="45700" anchor="ctr" anchorCtr="0">
            <a:noAutofit/>
          </a:bodyPr>
          <a:lstStyle/>
          <a:p>
            <a:pPr marL="228600" lvl="0" indent="-76200" algn="l" rtl="0">
              <a:lnSpc>
                <a:spcPct val="110000"/>
              </a:lnSpc>
              <a:spcBef>
                <a:spcPts val="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0991FE"/>
              </a:solidFill>
            </a:endParaRPr>
          </a:p>
          <a:p>
            <a:pPr marL="0" lvl="0" indent="0" algn="l" rtl="0">
              <a:lnSpc>
                <a:spcPct val="110000"/>
              </a:lnSpc>
              <a:spcBef>
                <a:spcPts val="1000"/>
              </a:spcBef>
              <a:spcAft>
                <a:spcPts val="0"/>
              </a:spcAft>
              <a:buClr>
                <a:srgbClr val="0991FE"/>
              </a:buClr>
              <a:buSzPts val="2400"/>
              <a:buNone/>
            </a:pPr>
            <a:r>
              <a:rPr lang="en-US" sz="2400">
                <a:solidFill>
                  <a:srgbClr val="0991FE"/>
                </a:solidFill>
              </a:rPr>
              <a:t>b)</a:t>
            </a:r>
            <a:r>
              <a:rPr lang="en-US" sz="2400">
                <a:solidFill>
                  <a:srgbClr val="222222"/>
                </a:solidFill>
              </a:rPr>
              <a:t>  </a:t>
            </a:r>
            <a:r>
              <a:rPr lang="en-US" sz="2400">
                <a:solidFill>
                  <a:srgbClr val="0991FE"/>
                </a:solidFill>
              </a:rPr>
              <a:t>Connecting to a Server</a:t>
            </a:r>
            <a:endParaRPr/>
          </a:p>
          <a:p>
            <a:pPr marL="228600" lvl="0" indent="-228600" algn="l" rtl="0">
              <a:lnSpc>
                <a:spcPct val="110000"/>
              </a:lnSpc>
              <a:spcBef>
                <a:spcPts val="1000"/>
              </a:spcBef>
              <a:spcAft>
                <a:spcPts val="0"/>
              </a:spcAft>
              <a:buClr>
                <a:srgbClr val="222222"/>
              </a:buClr>
              <a:buSzPts val="2400"/>
              <a:buChar char="•"/>
            </a:pPr>
            <a:r>
              <a:rPr lang="en-US" sz="2400">
                <a:solidFill>
                  <a:srgbClr val="222222"/>
                </a:solidFill>
              </a:rPr>
              <a:t>The connection to a server has countless options for an online data source to connect with, few of them are mention below:</a:t>
            </a:r>
            <a:endParaRPr/>
          </a:p>
          <a:p>
            <a:pPr marL="685800" lvl="1" indent="-228600" algn="l" rtl="0">
              <a:lnSpc>
                <a:spcPct val="110000"/>
              </a:lnSpc>
              <a:spcBef>
                <a:spcPts val="500"/>
              </a:spcBef>
              <a:spcAft>
                <a:spcPts val="0"/>
              </a:spcAft>
              <a:buClr>
                <a:srgbClr val="222222"/>
              </a:buClr>
              <a:buSzPts val="2400"/>
              <a:buChar char="•"/>
            </a:pPr>
            <a:r>
              <a:rPr lang="en-US" b="1">
                <a:solidFill>
                  <a:srgbClr val="222222"/>
                </a:solidFill>
              </a:rPr>
              <a:t>Server-based Relational Database: </a:t>
            </a:r>
            <a:r>
              <a:rPr lang="en-US">
                <a:solidFill>
                  <a:srgbClr val="222222"/>
                </a:solidFill>
              </a:rPr>
              <a:t>Tableau Server, Microsoft SQL Server, Oracle, MySQL,  IBM DB, Mongo DB etc.</a:t>
            </a:r>
            <a:endParaRPr/>
          </a:p>
          <a:p>
            <a:pPr marL="685800" lvl="1" indent="-228600" algn="l" rtl="0">
              <a:lnSpc>
                <a:spcPct val="110000"/>
              </a:lnSpc>
              <a:spcBef>
                <a:spcPts val="500"/>
              </a:spcBef>
              <a:spcAft>
                <a:spcPts val="0"/>
              </a:spcAft>
              <a:buClr>
                <a:srgbClr val="222222"/>
              </a:buClr>
              <a:buSzPts val="2400"/>
              <a:buChar char="•"/>
            </a:pPr>
            <a:r>
              <a:rPr lang="en-US" b="1">
                <a:solidFill>
                  <a:srgbClr val="222222"/>
                </a:solidFill>
              </a:rPr>
              <a:t>Cloud-based Data Sources</a:t>
            </a:r>
            <a:r>
              <a:rPr lang="en-US">
                <a:solidFill>
                  <a:srgbClr val="222222"/>
                </a:solidFill>
              </a:rPr>
              <a:t>: Cloudera Hadoop, Google Cloud SQL, Amazon Aurora, etc.</a:t>
            </a:r>
            <a:endParaRPr/>
          </a:p>
          <a:p>
            <a:pPr marL="685800" lvl="1" indent="-228600" algn="l" rtl="0">
              <a:lnSpc>
                <a:spcPct val="110000"/>
              </a:lnSpc>
              <a:spcBef>
                <a:spcPts val="500"/>
              </a:spcBef>
              <a:spcAft>
                <a:spcPts val="0"/>
              </a:spcAft>
              <a:buClr>
                <a:srgbClr val="222222"/>
              </a:buClr>
              <a:buSzPts val="2400"/>
              <a:buChar char="•"/>
            </a:pPr>
            <a:r>
              <a:rPr lang="en-US" b="1">
                <a:solidFill>
                  <a:srgbClr val="222222"/>
                </a:solidFill>
              </a:rPr>
              <a:t>Web-based Data Sources: </a:t>
            </a:r>
            <a:r>
              <a:rPr lang="en-US">
                <a:solidFill>
                  <a:srgbClr val="222222"/>
                </a:solidFill>
              </a:rPr>
              <a:t>Web Data Connector</a:t>
            </a:r>
            <a:endParaRPr/>
          </a:p>
          <a:p>
            <a:pPr marL="685800" lvl="1" indent="-228600" algn="l" rtl="0">
              <a:lnSpc>
                <a:spcPct val="110000"/>
              </a:lnSpc>
              <a:spcBef>
                <a:spcPts val="500"/>
              </a:spcBef>
              <a:spcAft>
                <a:spcPts val="0"/>
              </a:spcAft>
              <a:buClr>
                <a:srgbClr val="222222"/>
              </a:buClr>
              <a:buSzPts val="2400"/>
              <a:buChar char="•"/>
            </a:pPr>
            <a:r>
              <a:rPr lang="en-US" b="1">
                <a:solidFill>
                  <a:srgbClr val="222222"/>
                </a:solidFill>
              </a:rPr>
              <a:t>Big Data Sources</a:t>
            </a:r>
            <a:r>
              <a:rPr lang="en-US">
                <a:solidFill>
                  <a:srgbClr val="222222"/>
                </a:solidFill>
              </a:rPr>
              <a:t>: Google Big Query</a:t>
            </a:r>
            <a:endParaRPr/>
          </a:p>
          <a:p>
            <a:pPr marL="457200" lvl="1" indent="0" algn="l" rtl="0">
              <a:lnSpc>
                <a:spcPct val="110000"/>
              </a:lnSpc>
              <a:spcBef>
                <a:spcPts val="500"/>
              </a:spcBef>
              <a:spcAft>
                <a:spcPts val="0"/>
              </a:spcAft>
              <a:buClr>
                <a:schemeClr val="dk1"/>
              </a:buClr>
              <a:buSzPts val="2400"/>
              <a:buNone/>
            </a:pPr>
            <a:endParaRPr>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chemeClr val="dk1"/>
              </a:buClr>
              <a:buSzPts val="2400"/>
              <a:buNone/>
            </a:pPr>
            <a:endParaRPr sz="2400">
              <a:solidFill>
                <a:srgbClr val="222222"/>
              </a:solidFill>
            </a:endParaRPr>
          </a:p>
        </p:txBody>
      </p:sp>
      <p:sp>
        <p:nvSpPr>
          <p:cNvPr id="327" name="Google Shape;327;p14"/>
          <p:cNvSpPr txBox="1"/>
          <p:nvPr/>
        </p:nvSpPr>
        <p:spPr>
          <a:xfrm>
            <a:off x="762001" y="903036"/>
            <a:ext cx="9601200" cy="108952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600" b="1" i="0" u="none" strike="noStrike" cap="none">
                <a:solidFill>
                  <a:srgbClr val="00468D"/>
                </a:solidFill>
                <a:latin typeface="Arial"/>
                <a:ea typeface="Arial"/>
                <a:cs typeface="Arial"/>
                <a:sym typeface="Arial"/>
              </a:rPr>
              <a:t>CONNECTIONS</a:t>
            </a:r>
            <a:endParaRPr/>
          </a:p>
          <a:p>
            <a:pPr marL="0" marR="0" lvl="0" indent="0" algn="ctr" rtl="0">
              <a:lnSpc>
                <a:spcPct val="90000"/>
              </a:lnSpc>
              <a:spcBef>
                <a:spcPts val="0"/>
              </a:spcBef>
              <a:spcAft>
                <a:spcPts val="0"/>
              </a:spcAft>
              <a:buNone/>
            </a:pPr>
            <a:endParaRPr sz="3600" b="1" i="0" u="none" strike="noStrike" cap="none">
              <a:solidFill>
                <a:srgbClr val="00468D"/>
              </a:solidFill>
              <a:latin typeface="Arial"/>
              <a:ea typeface="Arial"/>
              <a:cs typeface="Arial"/>
              <a:sym typeface="Arial"/>
            </a:endParaRPr>
          </a:p>
        </p:txBody>
      </p:sp>
      <p:pic>
        <p:nvPicPr>
          <p:cNvPr id="328" name="Google Shape;328;p14"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5"/>
          <p:cNvSpPr txBox="1">
            <a:spLocks noGrp="1"/>
          </p:cNvSpPr>
          <p:nvPr>
            <p:ph type="title"/>
          </p:nvPr>
        </p:nvSpPr>
        <p:spPr>
          <a:xfrm>
            <a:off x="1219200" y="1077913"/>
            <a:ext cx="8601075" cy="7778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CONNECT TO A SERVER</a:t>
            </a:r>
            <a:endParaRPr/>
          </a:p>
        </p:txBody>
      </p:sp>
      <p:sp>
        <p:nvSpPr>
          <p:cNvPr id="334" name="Google Shape;334;p15"/>
          <p:cNvSpPr txBox="1">
            <a:spLocks noGrp="1"/>
          </p:cNvSpPr>
          <p:nvPr>
            <p:ph type="body" idx="1"/>
          </p:nvPr>
        </p:nvSpPr>
        <p:spPr>
          <a:xfrm>
            <a:off x="1514475" y="2101850"/>
            <a:ext cx="8305800" cy="2976563"/>
          </a:xfrm>
          <a:prstGeom prst="rect">
            <a:avLst/>
          </a:prstGeom>
          <a:noFill/>
          <a:ln>
            <a:noFill/>
          </a:ln>
        </p:spPr>
        <p:txBody>
          <a:bodyPr spcFirstLastPara="1" wrap="square" lIns="91425" tIns="45700" rIns="91425" bIns="45700" anchor="ctr" anchorCtr="0">
            <a:normAutofit lnSpcReduction="10000"/>
          </a:bodyPr>
          <a:lstStyle/>
          <a:p>
            <a:pPr marL="228600" lvl="0" indent="-76200" algn="l" rtl="0">
              <a:lnSpc>
                <a:spcPct val="90000"/>
              </a:lnSpc>
              <a:spcBef>
                <a:spcPts val="0"/>
              </a:spcBef>
              <a:spcAft>
                <a:spcPts val="0"/>
              </a:spcAft>
              <a:buClr>
                <a:schemeClr val="dk1"/>
              </a:buClr>
              <a:buSzPts val="2400"/>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When you connect to such data sources, you need to give some basic information such as :</a:t>
            </a:r>
            <a:endParaRPr/>
          </a:p>
          <a:p>
            <a:pPr marL="457200" lvl="1" indent="0" algn="l" rtl="0">
              <a:lnSpc>
                <a:spcPct val="90000"/>
              </a:lnSpc>
              <a:spcBef>
                <a:spcPts val="500"/>
              </a:spcBef>
              <a:spcAft>
                <a:spcPts val="0"/>
              </a:spcAft>
              <a:buClr>
                <a:srgbClr val="222222"/>
              </a:buClr>
              <a:buSzPts val="2400"/>
              <a:buFont typeface="Arial"/>
              <a:buNone/>
            </a:pPr>
            <a:r>
              <a:rPr lang="en-US">
                <a:solidFill>
                  <a:srgbClr val="222222"/>
                </a:solidFill>
              </a:rPr>
              <a:t>a. server name</a:t>
            </a:r>
            <a:endParaRPr/>
          </a:p>
          <a:p>
            <a:pPr marL="457200" lvl="1" indent="0" algn="l" rtl="0">
              <a:lnSpc>
                <a:spcPct val="90000"/>
              </a:lnSpc>
              <a:spcBef>
                <a:spcPts val="500"/>
              </a:spcBef>
              <a:spcAft>
                <a:spcPts val="0"/>
              </a:spcAft>
              <a:buClr>
                <a:srgbClr val="222222"/>
              </a:buClr>
              <a:buSzPts val="2400"/>
              <a:buFont typeface="Arial"/>
              <a:buNone/>
            </a:pPr>
            <a:r>
              <a:rPr lang="en-US">
                <a:solidFill>
                  <a:srgbClr val="222222"/>
                </a:solidFill>
              </a:rPr>
              <a:t>b. user name</a:t>
            </a:r>
            <a:endParaRPr/>
          </a:p>
          <a:p>
            <a:pPr marL="457200" lvl="1" indent="0" algn="l" rtl="0">
              <a:lnSpc>
                <a:spcPct val="90000"/>
              </a:lnSpc>
              <a:spcBef>
                <a:spcPts val="500"/>
              </a:spcBef>
              <a:spcAft>
                <a:spcPts val="0"/>
              </a:spcAft>
              <a:buClr>
                <a:srgbClr val="222222"/>
              </a:buClr>
              <a:buSzPts val="2400"/>
              <a:buFont typeface="Arial"/>
              <a:buNone/>
            </a:pPr>
            <a:r>
              <a:rPr lang="en-US">
                <a:solidFill>
                  <a:srgbClr val="222222"/>
                </a:solidFill>
              </a:rPr>
              <a:t>c. password specific to that connection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In the Connect pane of Tableau, You can click on More option to explore and use all the available server-based data sources.</a:t>
            </a:r>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p:txBody>
      </p:sp>
      <p:pic>
        <p:nvPicPr>
          <p:cNvPr id="335" name="Google Shape;335;p15" descr="careereraonline Events | Eventbrite"/>
          <p:cNvPicPr preferRelativeResize="0"/>
          <p:nvPr/>
        </p:nvPicPr>
        <p:blipFill rotWithShape="1">
          <a:blip r:embed="rId3">
            <a:alphaModFix/>
          </a:blip>
          <a:srcRect t="27828" b="28506"/>
          <a:stretch/>
        </p:blipFill>
        <p:spPr>
          <a:xfrm>
            <a:off x="0" y="-49213"/>
            <a:ext cx="2581275" cy="1127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title"/>
          </p:nvPr>
        </p:nvSpPr>
        <p:spPr>
          <a:xfrm>
            <a:off x="874357" y="1016000"/>
            <a:ext cx="9839325" cy="93662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200"/>
              <a:buFont typeface="Arial"/>
              <a:buNone/>
            </a:pPr>
            <a:r>
              <a:rPr lang="en-US" sz="3200">
                <a:solidFill>
                  <a:srgbClr val="00468D"/>
                </a:solidFill>
                <a:latin typeface="Arial"/>
                <a:ea typeface="Arial"/>
                <a:cs typeface="Arial"/>
                <a:sym typeface="Arial"/>
              </a:rPr>
              <a:t>PICTORIAL REPRESENTATION OF TABLEAU SHOWING THE MORE BUTTON</a:t>
            </a:r>
            <a:endParaRPr/>
          </a:p>
        </p:txBody>
      </p:sp>
      <p:pic>
        <p:nvPicPr>
          <p:cNvPr id="341" name="Google Shape;341;p16" descr="server data sources in tableau"/>
          <p:cNvPicPr preferRelativeResize="0">
            <a:picLocks noGrp="1"/>
          </p:cNvPicPr>
          <p:nvPr>
            <p:ph type="body" idx="1"/>
          </p:nvPr>
        </p:nvPicPr>
        <p:blipFill rotWithShape="1">
          <a:blip r:embed="rId3">
            <a:alphaModFix/>
          </a:blip>
          <a:srcRect t="11374"/>
          <a:stretch/>
        </p:blipFill>
        <p:spPr>
          <a:xfrm>
            <a:off x="1290637" y="2181226"/>
            <a:ext cx="8431182" cy="3921125"/>
          </a:xfrm>
          <a:prstGeom prst="rect">
            <a:avLst/>
          </a:prstGeom>
          <a:noFill/>
          <a:ln>
            <a:noFill/>
          </a:ln>
        </p:spPr>
      </p:pic>
      <p:pic>
        <p:nvPicPr>
          <p:cNvPr id="342" name="Google Shape;342;p16"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7"/>
          <p:cNvSpPr txBox="1">
            <a:spLocks noGrp="1"/>
          </p:cNvSpPr>
          <p:nvPr>
            <p:ph type="title"/>
          </p:nvPr>
        </p:nvSpPr>
        <p:spPr>
          <a:xfrm>
            <a:off x="1102068" y="1172289"/>
            <a:ext cx="9044887" cy="48312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LOADING FILE IN TABLEAU</a:t>
            </a:r>
            <a:endParaRPr/>
          </a:p>
        </p:txBody>
      </p:sp>
      <p:sp>
        <p:nvSpPr>
          <p:cNvPr id="348" name="Google Shape;348;p17"/>
          <p:cNvSpPr txBox="1">
            <a:spLocks noGrp="1"/>
          </p:cNvSpPr>
          <p:nvPr>
            <p:ph type="body" idx="1"/>
          </p:nvPr>
        </p:nvSpPr>
        <p:spPr>
          <a:xfrm>
            <a:off x="838200" y="1930400"/>
            <a:ext cx="9044887" cy="42751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None/>
            </a:pPr>
            <a:endParaRPr b="0" i="0">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349" name="Google Shape;349;p17"/>
          <p:cNvSpPr txBox="1"/>
          <p:nvPr/>
        </p:nvSpPr>
        <p:spPr>
          <a:xfrm>
            <a:off x="1190625" y="1690688"/>
            <a:ext cx="8334375"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a:solidFill>
                  <a:srgbClr val="00B0F0"/>
                </a:solidFill>
                <a:latin typeface="Calibri"/>
                <a:ea typeface="Calibri"/>
                <a:cs typeface="Calibri"/>
                <a:sym typeface="Calibri"/>
              </a:rPr>
              <a:t>Tableau Interface:</a:t>
            </a:r>
            <a:endParaRPr/>
          </a:p>
          <a:p>
            <a:pPr marL="0" marR="0" lvl="0" indent="0" algn="l" rtl="0">
              <a:spcBef>
                <a:spcPts val="0"/>
              </a:spcBef>
              <a:spcAft>
                <a:spcPts val="0"/>
              </a:spcAft>
              <a:buNone/>
            </a:pPr>
            <a:endParaRPr sz="4400">
              <a:solidFill>
                <a:schemeClr val="dk1"/>
              </a:solidFill>
              <a:latin typeface="Calibri"/>
              <a:ea typeface="Calibri"/>
              <a:cs typeface="Calibri"/>
              <a:sym typeface="Calibri"/>
            </a:endParaRPr>
          </a:p>
          <a:p>
            <a:pPr marL="0" marR="0" lvl="0" indent="0" algn="l" rtl="0">
              <a:spcBef>
                <a:spcPts val="0"/>
              </a:spcBef>
              <a:spcAft>
                <a:spcPts val="0"/>
              </a:spcAft>
              <a:buNone/>
            </a:pPr>
            <a:endParaRPr sz="4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50" name="Google Shape;350;p17"/>
          <p:cNvPicPr preferRelativeResize="0"/>
          <p:nvPr/>
        </p:nvPicPr>
        <p:blipFill rotWithShape="1">
          <a:blip r:embed="rId3">
            <a:alphaModFix/>
          </a:blip>
          <a:srcRect t="2856" r="2946" b="5324"/>
          <a:stretch/>
        </p:blipFill>
        <p:spPr>
          <a:xfrm>
            <a:off x="1462086" y="2386290"/>
            <a:ext cx="8253413" cy="3662541"/>
          </a:xfrm>
          <a:prstGeom prst="rect">
            <a:avLst/>
          </a:prstGeom>
          <a:noFill/>
          <a:ln>
            <a:noFill/>
          </a:ln>
        </p:spPr>
      </p:pic>
      <p:pic>
        <p:nvPicPr>
          <p:cNvPr id="351" name="Google Shape;351;p17" descr="careereraonline Events | Eventbrite"/>
          <p:cNvPicPr preferRelativeResize="0"/>
          <p:nvPr/>
        </p:nvPicPr>
        <p:blipFill rotWithShape="1">
          <a:blip r:embed="rId4">
            <a:alphaModFix/>
          </a:blip>
          <a:srcRect t="27828" b="28506"/>
          <a:stretch/>
        </p:blipFill>
        <p:spPr>
          <a:xfrm>
            <a:off x="0" y="40847"/>
            <a:ext cx="2581275" cy="1127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8"/>
          <p:cNvSpPr txBox="1">
            <a:spLocks noGrp="1"/>
          </p:cNvSpPr>
          <p:nvPr>
            <p:ph type="title"/>
          </p:nvPr>
        </p:nvSpPr>
        <p:spPr>
          <a:xfrm>
            <a:off x="904874" y="1114424"/>
            <a:ext cx="9667875" cy="6762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br>
              <a:rPr lang="en-US" sz="3200">
                <a:solidFill>
                  <a:srgbClr val="00468D"/>
                </a:solidFill>
                <a:latin typeface="Arial"/>
                <a:ea typeface="Arial"/>
                <a:cs typeface="Arial"/>
                <a:sym typeface="Arial"/>
              </a:rPr>
            </a:br>
            <a:r>
              <a:rPr lang="en-US" sz="3200">
                <a:solidFill>
                  <a:srgbClr val="00468D"/>
                </a:solidFill>
                <a:latin typeface="Arial"/>
                <a:ea typeface="Arial"/>
                <a:cs typeface="Arial"/>
                <a:sym typeface="Arial"/>
              </a:rPr>
              <a:t>STEPS TO IMPORT MICROSOFT EXCEL FILE INTO TABLEAU</a:t>
            </a:r>
            <a:endParaRPr/>
          </a:p>
        </p:txBody>
      </p:sp>
      <p:sp>
        <p:nvSpPr>
          <p:cNvPr id="357" name="Google Shape;357;p18"/>
          <p:cNvSpPr txBox="1">
            <a:spLocks noGrp="1"/>
          </p:cNvSpPr>
          <p:nvPr>
            <p:ph type="body" idx="1"/>
          </p:nvPr>
        </p:nvSpPr>
        <p:spPr>
          <a:xfrm>
            <a:off x="1257299" y="2143124"/>
            <a:ext cx="8601075" cy="411480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rgbClr val="222222"/>
              </a:buClr>
              <a:buSzPts val="2400"/>
              <a:buFont typeface="Arial"/>
              <a:buNone/>
            </a:pPr>
            <a:r>
              <a:rPr lang="en-US" sz="2400">
                <a:solidFill>
                  <a:srgbClr val="222222"/>
                </a:solidFill>
              </a:rPr>
              <a:t>Step 1: To import data from an excel file, first, you need to click on "Microsoft Excel" under the connect tab as shown in the picture above. </a:t>
            </a:r>
            <a:endParaRPr/>
          </a:p>
          <a:p>
            <a:pPr marL="0" lvl="0" indent="0" algn="l" rtl="0">
              <a:lnSpc>
                <a:spcPct val="100000"/>
              </a:lnSpc>
              <a:spcBef>
                <a:spcPts val="1000"/>
              </a:spcBef>
              <a:spcAft>
                <a:spcPts val="0"/>
              </a:spcAft>
              <a:buClr>
                <a:srgbClr val="222222"/>
              </a:buClr>
              <a:buSzPts val="2400"/>
              <a:buFont typeface="Arial"/>
              <a:buNone/>
            </a:pPr>
            <a:r>
              <a:rPr lang="en-US" sz="2400">
                <a:solidFill>
                  <a:srgbClr val="222222"/>
                </a:solidFill>
              </a:rPr>
              <a:t>Step 2: Then a dialog box will be prompted ,where you can navigate to the Excel file in your system from which you want to import the data. </a:t>
            </a:r>
            <a:endParaRPr/>
          </a:p>
          <a:p>
            <a:pPr marL="0" lvl="0" indent="0" algn="l" rtl="0">
              <a:lnSpc>
                <a:spcPct val="100000"/>
              </a:lnSpc>
              <a:spcBef>
                <a:spcPts val="1000"/>
              </a:spcBef>
              <a:spcAft>
                <a:spcPts val="0"/>
              </a:spcAft>
              <a:buClr>
                <a:srgbClr val="222222"/>
              </a:buClr>
              <a:buSzPts val="2400"/>
              <a:buFont typeface="Arial"/>
              <a:buNone/>
            </a:pPr>
            <a:r>
              <a:rPr lang="en-US" sz="2400">
                <a:solidFill>
                  <a:srgbClr val="222222"/>
                </a:solidFill>
              </a:rPr>
              <a:t>Step 3: Then, click on the file and click on ‘Open’ button.</a:t>
            </a:r>
            <a:endParaRPr/>
          </a:p>
          <a:p>
            <a:pPr marL="0" lvl="0" indent="0" algn="l" rtl="0">
              <a:lnSpc>
                <a:spcPct val="100000"/>
              </a:lnSpc>
              <a:spcBef>
                <a:spcPts val="1000"/>
              </a:spcBef>
              <a:spcAft>
                <a:spcPts val="0"/>
              </a:spcAft>
              <a:buClr>
                <a:srgbClr val="222222"/>
              </a:buClr>
              <a:buSzPts val="2400"/>
              <a:buNone/>
            </a:pPr>
            <a:r>
              <a:rPr lang="en-US" sz="2400">
                <a:solidFill>
                  <a:srgbClr val="222222"/>
                </a:solidFill>
              </a:rPr>
              <a:t>Note:  Also remember that if any data is updated in the source file, you need to refreshed the connection each time the data is modified to keep the data up-to-date in Tableau. </a:t>
            </a:r>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p:txBody>
      </p:sp>
      <p:pic>
        <p:nvPicPr>
          <p:cNvPr id="358" name="Google Shape;358;p18" descr="careereraonline Events | Eventbrite"/>
          <p:cNvPicPr preferRelativeResize="0"/>
          <p:nvPr/>
        </p:nvPicPr>
        <p:blipFill rotWithShape="1">
          <a:blip r:embed="rId3">
            <a:alphaModFix/>
          </a:blip>
          <a:srcRect t="27828" b="28506"/>
          <a:stretch/>
        </p:blipFill>
        <p:spPr>
          <a:xfrm>
            <a:off x="-119063" y="0"/>
            <a:ext cx="2581275" cy="1127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9"/>
          <p:cNvSpPr txBox="1">
            <a:spLocks noGrp="1"/>
          </p:cNvSpPr>
          <p:nvPr>
            <p:ph type="title"/>
          </p:nvPr>
        </p:nvSpPr>
        <p:spPr>
          <a:xfrm>
            <a:off x="1123950" y="1219200"/>
            <a:ext cx="9044887" cy="495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DATA AGGREGATION IN TABLEAU</a:t>
            </a:r>
            <a:endParaRPr/>
          </a:p>
        </p:txBody>
      </p:sp>
      <p:sp>
        <p:nvSpPr>
          <p:cNvPr id="364" name="Google Shape;364;p19"/>
          <p:cNvSpPr txBox="1">
            <a:spLocks noGrp="1"/>
          </p:cNvSpPr>
          <p:nvPr>
            <p:ph type="body" idx="1"/>
          </p:nvPr>
        </p:nvSpPr>
        <p:spPr>
          <a:xfrm>
            <a:off x="1190625" y="2105025"/>
            <a:ext cx="8628486" cy="3286125"/>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rgbClr val="222222"/>
              </a:buClr>
              <a:buSzPts val="2400"/>
              <a:buChar char="•"/>
            </a:pPr>
            <a:r>
              <a:rPr lang="en-US" sz="2400" dirty="0">
                <a:solidFill>
                  <a:srgbClr val="222222"/>
                </a:solidFill>
              </a:rPr>
              <a:t>Data aggregation is the process where data is collected and presented in a summarized format for statistical analysis and to effectively achieve business objectives.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Aggregate Functions are a type of function where values of multiple rows are grouped together as the input to form a single value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Every measure has a default aggregation which is set by Tableau when you connect to a data source.</a:t>
            </a:r>
            <a:endParaRPr dirty="0"/>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p:txBody>
      </p:sp>
      <p:pic>
        <p:nvPicPr>
          <p:cNvPr id="365" name="Google Shape;365;p19" descr="careereraonline Events | Eventbrite"/>
          <p:cNvPicPr preferRelativeResize="0"/>
          <p:nvPr/>
        </p:nvPicPr>
        <p:blipFill rotWithShape="1">
          <a:blip r:embed="rId3">
            <a:alphaModFix/>
          </a:blip>
          <a:srcRect t="27828" b="28506"/>
          <a:stretch/>
        </p:blipFill>
        <p:spPr>
          <a:xfrm>
            <a:off x="0" y="-22226"/>
            <a:ext cx="2581275" cy="1127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
          <p:cNvSpPr txBox="1">
            <a:spLocks noGrp="1"/>
          </p:cNvSpPr>
          <p:nvPr>
            <p:ph type="title"/>
          </p:nvPr>
        </p:nvSpPr>
        <p:spPr>
          <a:xfrm>
            <a:off x="812324" y="892174"/>
            <a:ext cx="9235190" cy="79851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b="1" i="0">
                <a:solidFill>
                  <a:srgbClr val="00468D"/>
                </a:solidFill>
                <a:latin typeface="Arial"/>
                <a:ea typeface="Arial"/>
                <a:cs typeface="Arial"/>
                <a:sym typeface="Arial"/>
              </a:rPr>
              <a:t>WHAT IS TABLEAU</a:t>
            </a:r>
            <a:endParaRPr sz="3600">
              <a:solidFill>
                <a:srgbClr val="00468D"/>
              </a:solidFill>
              <a:latin typeface="Arial"/>
              <a:ea typeface="Arial"/>
              <a:cs typeface="Arial"/>
              <a:sym typeface="Arial"/>
            </a:endParaRPr>
          </a:p>
        </p:txBody>
      </p:sp>
      <p:sp>
        <p:nvSpPr>
          <p:cNvPr id="243" name="Google Shape;243;p2"/>
          <p:cNvSpPr txBox="1">
            <a:spLocks noGrp="1"/>
          </p:cNvSpPr>
          <p:nvPr>
            <p:ph type="body" idx="1"/>
          </p:nvPr>
        </p:nvSpPr>
        <p:spPr>
          <a:xfrm>
            <a:off x="1132311" y="2043112"/>
            <a:ext cx="8724900" cy="330993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222222"/>
              </a:buClr>
              <a:buSzPts val="2400"/>
              <a:buChar char="•"/>
            </a:pPr>
            <a:r>
              <a:rPr lang="en-US" sz="2400" i="0">
                <a:solidFill>
                  <a:srgbClr val="222222"/>
                </a:solidFill>
              </a:rPr>
              <a:t>Tableau</a:t>
            </a:r>
            <a:r>
              <a:rPr lang="en-US" sz="2400" b="0" i="0">
                <a:solidFill>
                  <a:srgbClr val="222222"/>
                </a:solidFill>
              </a:rPr>
              <a:t> is a powerful and fastest growing data visualization tool used in the Business Intelligence Industry.</a:t>
            </a:r>
            <a:endParaRPr/>
          </a:p>
          <a:p>
            <a:pPr marL="228600" lvl="0" indent="-228600" algn="l" rtl="0">
              <a:lnSpc>
                <a:spcPct val="90000"/>
              </a:lnSpc>
              <a:spcBef>
                <a:spcPts val="1000"/>
              </a:spcBef>
              <a:spcAft>
                <a:spcPts val="0"/>
              </a:spcAft>
              <a:buClr>
                <a:srgbClr val="222222"/>
              </a:buClr>
              <a:buSzPts val="2400"/>
              <a:buChar char="•"/>
            </a:pPr>
            <a:r>
              <a:rPr lang="en-US" sz="2400" b="0" i="0">
                <a:solidFill>
                  <a:srgbClr val="222222"/>
                </a:solidFill>
              </a:rPr>
              <a:t>Tableau helps create the data that can be </a:t>
            </a:r>
            <a:r>
              <a:rPr lang="en-US" sz="2400">
                <a:solidFill>
                  <a:srgbClr val="222222"/>
                </a:solidFill>
              </a:rPr>
              <a:t>easily </a:t>
            </a:r>
            <a:r>
              <a:rPr lang="en-US" sz="2400" b="0" i="0">
                <a:solidFill>
                  <a:srgbClr val="222222"/>
                </a:solidFill>
              </a:rPr>
              <a:t>understood by professionals .</a:t>
            </a: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W</a:t>
            </a:r>
            <a:r>
              <a:rPr lang="en-US" sz="2400" b="0" i="0">
                <a:solidFill>
                  <a:srgbClr val="222222"/>
                </a:solidFill>
              </a:rPr>
              <a:t>ith Tableau tool the analysis of data is very fast and the visualizations created are in the form of dashboards and worksheets.</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p:txBody>
      </p:sp>
      <p:pic>
        <p:nvPicPr>
          <p:cNvPr id="244" name="Google Shape;244;p2" descr="careereraonline Events | Eventbrite"/>
          <p:cNvPicPr preferRelativeResize="0"/>
          <p:nvPr/>
        </p:nvPicPr>
        <p:blipFill rotWithShape="1">
          <a:blip r:embed="rId3">
            <a:alphaModFix/>
          </a:blip>
          <a:srcRect t="27828" b="28506"/>
          <a:stretch/>
        </p:blipFill>
        <p:spPr>
          <a:xfrm>
            <a:off x="-20214" y="0"/>
            <a:ext cx="2581275" cy="1127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0"/>
          <p:cNvSpPr txBox="1">
            <a:spLocks noGrp="1"/>
          </p:cNvSpPr>
          <p:nvPr>
            <p:ph type="title"/>
          </p:nvPr>
        </p:nvSpPr>
        <p:spPr>
          <a:xfrm>
            <a:off x="888524" y="1152525"/>
            <a:ext cx="9044887" cy="6381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CONTINUOUS DATA</a:t>
            </a:r>
            <a:endParaRPr/>
          </a:p>
        </p:txBody>
      </p:sp>
      <p:sp>
        <p:nvSpPr>
          <p:cNvPr id="371" name="Google Shape;371;p20"/>
          <p:cNvSpPr txBox="1">
            <a:spLocks noGrp="1"/>
          </p:cNvSpPr>
          <p:nvPr>
            <p:ph type="body" idx="1"/>
          </p:nvPr>
        </p:nvSpPr>
        <p:spPr>
          <a:xfrm>
            <a:off x="1190625" y="1906587"/>
            <a:ext cx="8666586" cy="3694113"/>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rgbClr val="222222"/>
              </a:buClr>
              <a:buSzPts val="2400"/>
              <a:buFont typeface="Arial"/>
              <a:buNone/>
            </a:pPr>
            <a:r>
              <a:rPr lang="en-US" sz="2400" dirty="0">
                <a:solidFill>
                  <a:srgbClr val="222222"/>
                </a:solidFill>
              </a:rPr>
              <a:t>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Continuous data is data that can take any value sequentially within a finite or infinite range of possible value.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Continuous data is measurable.</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continuous fields draw axes</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continuous fields cannot be sorted</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In Tableau green indicates that a field is continuous.</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The continuous data can be broken down into fractions and decimal, i.e. it can be  further subdivided into smaller parts . </a:t>
            </a:r>
            <a:endParaRPr dirty="0"/>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p:txBody>
      </p:sp>
      <p:pic>
        <p:nvPicPr>
          <p:cNvPr id="372" name="Google Shape;372;p20" descr="careereraonline Events | Eventbrite"/>
          <p:cNvPicPr preferRelativeResize="0"/>
          <p:nvPr/>
        </p:nvPicPr>
        <p:blipFill rotWithShape="1">
          <a:blip r:embed="rId3">
            <a:alphaModFix/>
          </a:blip>
          <a:srcRect t="27828" b="28506"/>
          <a:stretch/>
        </p:blipFill>
        <p:spPr>
          <a:xfrm>
            <a:off x="0" y="-45244"/>
            <a:ext cx="2581275" cy="1127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1"/>
          <p:cNvSpPr txBox="1">
            <a:spLocks noGrp="1"/>
          </p:cNvSpPr>
          <p:nvPr>
            <p:ph type="title"/>
          </p:nvPr>
        </p:nvSpPr>
        <p:spPr>
          <a:xfrm>
            <a:off x="323850" y="1085850"/>
            <a:ext cx="10448925" cy="63817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r>
              <a:rPr lang="en-US" sz="3600">
                <a:solidFill>
                  <a:srgbClr val="00468D"/>
                </a:solidFill>
                <a:latin typeface="Arial"/>
                <a:ea typeface="Arial"/>
                <a:cs typeface="Arial"/>
                <a:sym typeface="Arial"/>
              </a:rPr>
              <a:t>WORKING WITH CONTINUOUS DATA IN TABLEAU</a:t>
            </a:r>
            <a:endParaRPr/>
          </a:p>
        </p:txBody>
      </p:sp>
      <p:pic>
        <p:nvPicPr>
          <p:cNvPr id="378" name="Google Shape;378;p21"/>
          <p:cNvPicPr preferRelativeResize="0">
            <a:picLocks noGrp="1"/>
          </p:cNvPicPr>
          <p:nvPr>
            <p:ph type="body" idx="1"/>
          </p:nvPr>
        </p:nvPicPr>
        <p:blipFill rotWithShape="1">
          <a:blip r:embed="rId3">
            <a:alphaModFix/>
          </a:blip>
          <a:srcRect l="29233" t="2774" r="16116" b="5896"/>
          <a:stretch/>
        </p:blipFill>
        <p:spPr>
          <a:xfrm>
            <a:off x="1619250" y="2028824"/>
            <a:ext cx="8191501" cy="3743326"/>
          </a:xfrm>
          <a:prstGeom prst="rect">
            <a:avLst/>
          </a:prstGeom>
          <a:noFill/>
          <a:ln>
            <a:noFill/>
          </a:ln>
        </p:spPr>
      </p:pic>
      <p:pic>
        <p:nvPicPr>
          <p:cNvPr id="379" name="Google Shape;379;p21" descr="careereraonline Events | Eventbrite"/>
          <p:cNvPicPr preferRelativeResize="0"/>
          <p:nvPr/>
        </p:nvPicPr>
        <p:blipFill rotWithShape="1">
          <a:blip r:embed="rId4">
            <a:alphaModFix/>
          </a:blip>
          <a:srcRect t="27828" b="28506"/>
          <a:stretch/>
        </p:blipFill>
        <p:spPr>
          <a:xfrm>
            <a:off x="0" y="-41276"/>
            <a:ext cx="2581275" cy="1127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a:spLocks noGrp="1"/>
          </p:cNvSpPr>
          <p:nvPr>
            <p:ph type="title"/>
          </p:nvPr>
        </p:nvSpPr>
        <p:spPr>
          <a:xfrm>
            <a:off x="1032460" y="1123950"/>
            <a:ext cx="9044887" cy="5619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PROFIT BY MONTH</a:t>
            </a:r>
            <a:endParaRPr/>
          </a:p>
        </p:txBody>
      </p:sp>
      <p:pic>
        <p:nvPicPr>
          <p:cNvPr id="385" name="Google Shape;385;p22"/>
          <p:cNvPicPr preferRelativeResize="0">
            <a:picLocks noGrp="1"/>
          </p:cNvPicPr>
          <p:nvPr>
            <p:ph type="body" idx="1"/>
          </p:nvPr>
        </p:nvPicPr>
        <p:blipFill rotWithShape="1">
          <a:blip r:embed="rId3">
            <a:alphaModFix/>
          </a:blip>
          <a:srcRect l="29288" t="1956" r="15623" b="4907"/>
          <a:stretch/>
        </p:blipFill>
        <p:spPr>
          <a:xfrm>
            <a:off x="1471595" y="1997899"/>
            <a:ext cx="8433319" cy="4212401"/>
          </a:xfrm>
          <a:prstGeom prst="rect">
            <a:avLst/>
          </a:prstGeom>
          <a:noFill/>
          <a:ln>
            <a:noFill/>
          </a:ln>
        </p:spPr>
      </p:pic>
      <p:pic>
        <p:nvPicPr>
          <p:cNvPr id="386" name="Google Shape;386;p22" descr="careereraonline Events | Eventbrite"/>
          <p:cNvPicPr preferRelativeResize="0"/>
          <p:nvPr/>
        </p:nvPicPr>
        <p:blipFill rotWithShape="1">
          <a:blip r:embed="rId4">
            <a:alphaModFix/>
          </a:blip>
          <a:srcRect t="27828" b="28506"/>
          <a:stretch/>
        </p:blipFill>
        <p:spPr>
          <a:xfrm>
            <a:off x="47607" y="0"/>
            <a:ext cx="2581275" cy="1127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3"/>
          <p:cNvSpPr txBox="1">
            <a:spLocks noGrp="1"/>
          </p:cNvSpPr>
          <p:nvPr>
            <p:ph type="title"/>
          </p:nvPr>
        </p:nvSpPr>
        <p:spPr>
          <a:xfrm>
            <a:off x="669449" y="1116012"/>
            <a:ext cx="9044887" cy="6810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DISCRETE DATA</a:t>
            </a:r>
            <a:endParaRPr/>
          </a:p>
        </p:txBody>
      </p:sp>
      <p:sp>
        <p:nvSpPr>
          <p:cNvPr id="392" name="Google Shape;392;p23"/>
          <p:cNvSpPr txBox="1">
            <a:spLocks noGrp="1"/>
          </p:cNvSpPr>
          <p:nvPr>
            <p:ph type="body" idx="1"/>
          </p:nvPr>
        </p:nvSpPr>
        <p:spPr>
          <a:xfrm>
            <a:off x="1466850" y="1905000"/>
            <a:ext cx="8468624" cy="3686175"/>
          </a:xfrm>
          <a:prstGeom prst="rect">
            <a:avLst/>
          </a:prstGeom>
          <a:noFill/>
          <a:ln>
            <a:noFill/>
          </a:ln>
        </p:spPr>
        <p:txBody>
          <a:bodyPr spcFirstLastPara="1" wrap="square" lIns="91425" tIns="45700" rIns="91425" bIns="45700" anchor="ctr" anchorCtr="0">
            <a:noAutofit/>
          </a:bodyPr>
          <a:lstStyle/>
          <a:p>
            <a:pPr marL="228600" lvl="0" indent="-76200" algn="l" rtl="0">
              <a:lnSpc>
                <a:spcPct val="90000"/>
              </a:lnSpc>
              <a:spcBef>
                <a:spcPts val="0"/>
              </a:spcBef>
              <a:spcAft>
                <a:spcPts val="0"/>
              </a:spcAft>
              <a:buClr>
                <a:schemeClr val="dk1"/>
              </a:buClr>
              <a:buSzPts val="2400"/>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 term discrete implies distinct or separate.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So, discrete data refers to the type of quantitative data that  can be counted.</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Discrete fields draw headers.</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Discrete fields can be sorted</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In tableau Blue indicates that a field is discrete</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 It contains only finite values, which cannot be further broken down into fraction or decimal’s ,or you can say that whose subdivision is not possible.</a:t>
            </a:r>
            <a:endParaRPr/>
          </a:p>
          <a:p>
            <a:pPr marL="228600" lvl="0" indent="-76200" algn="l" rtl="0">
              <a:lnSpc>
                <a:spcPct val="90000"/>
              </a:lnSpc>
              <a:spcBef>
                <a:spcPts val="1000"/>
              </a:spcBef>
              <a:spcAft>
                <a:spcPts val="0"/>
              </a:spcAft>
              <a:buClr>
                <a:schemeClr val="dk1"/>
              </a:buClr>
              <a:buSzPts val="2400"/>
              <a:buNone/>
            </a:pPr>
            <a:endParaRPr sz="2400">
              <a:solidFill>
                <a:srgbClr val="222222"/>
              </a:solidFill>
            </a:endParaRPr>
          </a:p>
        </p:txBody>
      </p:sp>
      <p:pic>
        <p:nvPicPr>
          <p:cNvPr id="393" name="Google Shape;393;p23" descr="careereraonline Events | Eventbrite"/>
          <p:cNvPicPr preferRelativeResize="0"/>
          <p:nvPr/>
        </p:nvPicPr>
        <p:blipFill rotWithShape="1">
          <a:blip r:embed="rId3">
            <a:alphaModFix/>
          </a:blip>
          <a:srcRect t="27828" b="28506"/>
          <a:stretch/>
        </p:blipFill>
        <p:spPr>
          <a:xfrm>
            <a:off x="0" y="76200"/>
            <a:ext cx="2581275" cy="1127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4"/>
          <p:cNvSpPr txBox="1">
            <a:spLocks noGrp="1"/>
          </p:cNvSpPr>
          <p:nvPr>
            <p:ph type="title"/>
          </p:nvPr>
        </p:nvSpPr>
        <p:spPr>
          <a:xfrm>
            <a:off x="619124" y="1158877"/>
            <a:ext cx="10067925" cy="6238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200"/>
              <a:buFont typeface="Arial"/>
              <a:buNone/>
            </a:pPr>
            <a:r>
              <a:rPr lang="en-US" sz="3200">
                <a:solidFill>
                  <a:srgbClr val="00468D"/>
                </a:solidFill>
                <a:latin typeface="Arial"/>
                <a:ea typeface="Arial"/>
                <a:cs typeface="Arial"/>
                <a:sym typeface="Arial"/>
              </a:rPr>
              <a:t>WORKING WITH DISCRETE DATA IN TABLEAU</a:t>
            </a:r>
            <a:endParaRPr/>
          </a:p>
        </p:txBody>
      </p:sp>
      <p:pic>
        <p:nvPicPr>
          <p:cNvPr id="399" name="Google Shape;399;p24"/>
          <p:cNvPicPr preferRelativeResize="0">
            <a:picLocks noGrp="1"/>
          </p:cNvPicPr>
          <p:nvPr>
            <p:ph type="body" idx="1"/>
          </p:nvPr>
        </p:nvPicPr>
        <p:blipFill rotWithShape="1">
          <a:blip r:embed="rId3">
            <a:alphaModFix/>
          </a:blip>
          <a:srcRect l="28946" t="2846" r="15826" b="5561"/>
          <a:stretch/>
        </p:blipFill>
        <p:spPr>
          <a:xfrm>
            <a:off x="1641871" y="2044702"/>
            <a:ext cx="8022432" cy="3548201"/>
          </a:xfrm>
          <a:prstGeom prst="rect">
            <a:avLst/>
          </a:prstGeom>
          <a:noFill/>
          <a:ln>
            <a:noFill/>
          </a:ln>
        </p:spPr>
      </p:pic>
      <p:pic>
        <p:nvPicPr>
          <p:cNvPr id="400" name="Google Shape;400;p24"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title"/>
          </p:nvPr>
        </p:nvSpPr>
        <p:spPr>
          <a:xfrm>
            <a:off x="840899" y="1055615"/>
            <a:ext cx="9541351" cy="56363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r>
              <a:rPr lang="en-US" sz="3600">
                <a:solidFill>
                  <a:srgbClr val="00468D"/>
                </a:solidFill>
                <a:latin typeface="Arial"/>
                <a:ea typeface="Arial"/>
                <a:cs typeface="Arial"/>
                <a:sym typeface="Arial"/>
              </a:rPr>
              <a:t>  PROFIT BY MONTH</a:t>
            </a:r>
            <a:endParaRPr/>
          </a:p>
        </p:txBody>
      </p:sp>
      <p:pic>
        <p:nvPicPr>
          <p:cNvPr id="406" name="Google Shape;406;p25"/>
          <p:cNvPicPr preferRelativeResize="0"/>
          <p:nvPr/>
        </p:nvPicPr>
        <p:blipFill rotWithShape="1">
          <a:blip r:embed="rId3">
            <a:alphaModFix/>
          </a:blip>
          <a:srcRect l="29576" t="2418" r="15203" b="11687"/>
          <a:stretch/>
        </p:blipFill>
        <p:spPr>
          <a:xfrm>
            <a:off x="2007646" y="1944025"/>
            <a:ext cx="7794181" cy="3991710"/>
          </a:xfrm>
          <a:prstGeom prst="rect">
            <a:avLst/>
          </a:prstGeom>
          <a:noFill/>
          <a:ln>
            <a:noFill/>
          </a:ln>
        </p:spPr>
      </p:pic>
      <p:pic>
        <p:nvPicPr>
          <p:cNvPr id="407" name="Google Shape;407;p25" descr="careereraonline Events | Eventbrite"/>
          <p:cNvPicPr preferRelativeResize="0"/>
          <p:nvPr/>
        </p:nvPicPr>
        <p:blipFill rotWithShape="1">
          <a:blip r:embed="rId4">
            <a:alphaModFix/>
          </a:blip>
          <a:srcRect t="27828" b="28506"/>
          <a:stretch/>
        </p:blipFill>
        <p:spPr>
          <a:xfrm>
            <a:off x="0" y="-3710"/>
            <a:ext cx="2581275" cy="1127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6"/>
          <p:cNvSpPr txBox="1">
            <a:spLocks noGrp="1"/>
          </p:cNvSpPr>
          <p:nvPr>
            <p:ph type="title"/>
          </p:nvPr>
        </p:nvSpPr>
        <p:spPr>
          <a:xfrm>
            <a:off x="840899" y="1035049"/>
            <a:ext cx="9044887" cy="6704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USING FILTERS IN TABLEAU</a:t>
            </a:r>
            <a:endParaRPr/>
          </a:p>
        </p:txBody>
      </p:sp>
      <p:sp>
        <p:nvSpPr>
          <p:cNvPr id="413" name="Google Shape;413;p26"/>
          <p:cNvSpPr txBox="1">
            <a:spLocks noGrp="1"/>
          </p:cNvSpPr>
          <p:nvPr>
            <p:ph type="body" idx="1"/>
          </p:nvPr>
        </p:nvSpPr>
        <p:spPr>
          <a:xfrm>
            <a:off x="1266825" y="1828800"/>
            <a:ext cx="8477250" cy="3857625"/>
          </a:xfrm>
          <a:prstGeom prst="rect">
            <a:avLst/>
          </a:prstGeom>
          <a:noFill/>
          <a:ln>
            <a:noFill/>
          </a:ln>
        </p:spPr>
        <p:txBody>
          <a:bodyPr spcFirstLastPara="1" wrap="square" lIns="91425" tIns="45700" rIns="91425" bIns="45700" anchor="ctr" anchorCtr="0">
            <a:noAutofit/>
          </a:bodyPr>
          <a:lstStyle/>
          <a:p>
            <a:pPr marL="228600" lvl="0" indent="-76200" algn="l" rtl="0">
              <a:lnSpc>
                <a:spcPct val="100000"/>
              </a:lnSpc>
              <a:spcBef>
                <a:spcPts val="0"/>
              </a:spcBef>
              <a:spcAft>
                <a:spcPts val="0"/>
              </a:spcAft>
              <a:buClr>
                <a:schemeClr val="dk1"/>
              </a:buClr>
              <a:buSzPts val="2400"/>
              <a:buNone/>
            </a:pPr>
            <a:endParaRPr sz="2400">
              <a:solidFill>
                <a:srgbClr val="222222"/>
              </a:solidFill>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Filtering is the process of removing certain values or range of values from a result set. </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Tableau filtering feature allows to restrict data from a field.</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Filtering minimize the size of the data ,removes irrelevant dimension , and makes your data precise for visualization.</a:t>
            </a:r>
            <a:endParaRPr/>
          </a:p>
          <a:p>
            <a:pPr marL="0" lvl="0" indent="0" algn="l" rtl="0">
              <a:lnSpc>
                <a:spcPct val="100000"/>
              </a:lnSpc>
              <a:spcBef>
                <a:spcPts val="1000"/>
              </a:spcBef>
              <a:spcAft>
                <a:spcPts val="0"/>
              </a:spcAft>
              <a:buClr>
                <a:srgbClr val="222222"/>
              </a:buClr>
              <a:buSzPts val="2400"/>
              <a:buNone/>
            </a:pPr>
            <a:r>
              <a:rPr lang="en-US" sz="2400">
                <a:solidFill>
                  <a:srgbClr val="222222"/>
                </a:solidFill>
              </a:rPr>
              <a:t>For example: You can filter the visualization to display only the top 5 states with heavy rainfall in the month of July , the top five most- coldest state in India, or those states with the highest mortal rate.</a:t>
            </a:r>
            <a:endParaRPr/>
          </a:p>
          <a:p>
            <a:pPr marL="0" lvl="0" indent="0" algn="l" rtl="0">
              <a:lnSpc>
                <a:spcPct val="100000"/>
              </a:lnSpc>
              <a:spcBef>
                <a:spcPts val="1000"/>
              </a:spcBef>
              <a:spcAft>
                <a:spcPts val="0"/>
              </a:spcAft>
              <a:buClr>
                <a:schemeClr val="dk1"/>
              </a:buClr>
              <a:buSzPts val="2400"/>
              <a:buFont typeface="Arial"/>
              <a:buNone/>
            </a:pPr>
            <a:endParaRPr sz="2400">
              <a:solidFill>
                <a:srgbClr val="222222"/>
              </a:solidFill>
            </a:endParaRPr>
          </a:p>
        </p:txBody>
      </p:sp>
      <p:pic>
        <p:nvPicPr>
          <p:cNvPr id="414" name="Google Shape;414;p26"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7"/>
          <p:cNvSpPr txBox="1">
            <a:spLocks noGrp="1"/>
          </p:cNvSpPr>
          <p:nvPr>
            <p:ph type="title"/>
          </p:nvPr>
        </p:nvSpPr>
        <p:spPr>
          <a:xfrm>
            <a:off x="1076323" y="1297782"/>
            <a:ext cx="8873437" cy="7000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TYPES OF FILTERS IN TABLEAU</a:t>
            </a:r>
            <a:endParaRPr/>
          </a:p>
        </p:txBody>
      </p:sp>
      <p:sp>
        <p:nvSpPr>
          <p:cNvPr id="420" name="Google Shape;420;p27"/>
          <p:cNvSpPr txBox="1">
            <a:spLocks noGrp="1"/>
          </p:cNvSpPr>
          <p:nvPr>
            <p:ph type="body" idx="1"/>
          </p:nvPr>
        </p:nvSpPr>
        <p:spPr>
          <a:xfrm>
            <a:off x="1226792" y="2162175"/>
            <a:ext cx="8572500" cy="3000375"/>
          </a:xfrm>
          <a:prstGeom prst="rect">
            <a:avLst/>
          </a:prstGeom>
          <a:noFill/>
          <a:ln>
            <a:noFill/>
          </a:ln>
        </p:spPr>
        <p:txBody>
          <a:bodyPr spcFirstLastPara="1" wrap="square" lIns="91425" tIns="45700" rIns="91425" bIns="45700" anchor="ctr" anchorCtr="0">
            <a:normAutofit lnSpcReduction="10000"/>
          </a:bodyPr>
          <a:lstStyle/>
          <a:p>
            <a:pPr marL="228600" lvl="0" indent="-76200" algn="l" rtl="0">
              <a:lnSpc>
                <a:spcPct val="90000"/>
              </a:lnSpc>
              <a:spcBef>
                <a:spcPts val="0"/>
              </a:spcBef>
              <a:spcAft>
                <a:spcPts val="0"/>
              </a:spcAft>
              <a:buClr>
                <a:schemeClr val="dk1"/>
              </a:buClr>
              <a:buSzPts val="2400"/>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In Tableau, there are three types of basic filters as follows:</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Filters Dimensions: Filter dimensions are the filters applied to the dimension fields.</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Filters Measures: Filter measures are the filters applied to the measure fields.</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Filter Dates: Filter dates are the filters applied on the date fields.</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p:txBody>
      </p:sp>
      <p:pic>
        <p:nvPicPr>
          <p:cNvPr id="421" name="Google Shape;421;p27"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8"/>
          <p:cNvSpPr txBox="1">
            <a:spLocks noGrp="1"/>
          </p:cNvSpPr>
          <p:nvPr>
            <p:ph type="title"/>
          </p:nvPr>
        </p:nvSpPr>
        <p:spPr>
          <a:xfrm>
            <a:off x="968850" y="1127126"/>
            <a:ext cx="9108599" cy="6048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FILTER DIMENSION  </a:t>
            </a:r>
            <a:endParaRPr sz="3600">
              <a:solidFill>
                <a:srgbClr val="00468D"/>
              </a:solidFill>
              <a:latin typeface="Arial"/>
              <a:ea typeface="Arial"/>
              <a:cs typeface="Arial"/>
              <a:sym typeface="Arial"/>
            </a:endParaRPr>
          </a:p>
        </p:txBody>
      </p:sp>
      <p:sp>
        <p:nvSpPr>
          <p:cNvPr id="427" name="Google Shape;427;p28"/>
          <p:cNvSpPr txBox="1">
            <a:spLocks noGrp="1"/>
          </p:cNvSpPr>
          <p:nvPr>
            <p:ph type="body" idx="1"/>
          </p:nvPr>
        </p:nvSpPr>
        <p:spPr>
          <a:xfrm>
            <a:off x="1504949" y="1930400"/>
            <a:ext cx="8378137" cy="3556000"/>
          </a:xfrm>
          <a:prstGeom prst="rect">
            <a:avLst/>
          </a:prstGeom>
          <a:noFill/>
          <a:ln>
            <a:noFill/>
          </a:ln>
        </p:spPr>
        <p:txBody>
          <a:bodyPr spcFirstLastPara="1" wrap="square" lIns="91425" tIns="45700" rIns="91425" bIns="45700" anchor="ctr" anchorCtr="0">
            <a:noAutofit/>
          </a:bodyPr>
          <a:lstStyle/>
          <a:p>
            <a:pPr marL="228600" lvl="0" indent="-76200" algn="l" rtl="0">
              <a:lnSpc>
                <a:spcPct val="90000"/>
              </a:lnSpc>
              <a:spcBef>
                <a:spcPts val="0"/>
              </a:spcBef>
              <a:spcAft>
                <a:spcPts val="0"/>
              </a:spcAft>
              <a:buClr>
                <a:schemeClr val="dk1"/>
              </a:buClr>
              <a:buSzPts val="2400"/>
              <a:buNone/>
            </a:pPr>
            <a:endParaRPr sz="2400" dirty="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These filters are applied on the dimension fields.</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Here , we use the Superstore data source to apply dimension filters on the sub-category of products.</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Example:</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Drag the dimension field “Sub-Category” to the Rows shelf and the measure field “profit” to the Columns shelf to display profit of each sub-category of products according to their shipping mode.</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The result is shown in the next slide.</a:t>
            </a:r>
            <a:endParaRPr dirty="0"/>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p:txBody>
      </p:sp>
      <p:pic>
        <p:nvPicPr>
          <p:cNvPr id="428" name="Google Shape;428;p28"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9"/>
          <p:cNvSpPr txBox="1">
            <a:spLocks noGrp="1"/>
          </p:cNvSpPr>
          <p:nvPr>
            <p:ph type="title"/>
          </p:nvPr>
        </p:nvSpPr>
        <p:spPr>
          <a:xfrm>
            <a:off x="1136173" y="942975"/>
            <a:ext cx="9044887" cy="7096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FILTER DIMENSION  </a:t>
            </a:r>
            <a:endParaRPr sz="3600">
              <a:solidFill>
                <a:srgbClr val="00468D"/>
              </a:solidFill>
              <a:latin typeface="Arial"/>
              <a:ea typeface="Arial"/>
              <a:cs typeface="Arial"/>
              <a:sym typeface="Arial"/>
            </a:endParaRPr>
          </a:p>
        </p:txBody>
      </p:sp>
      <p:pic>
        <p:nvPicPr>
          <p:cNvPr id="434" name="Google Shape;434;p29"/>
          <p:cNvPicPr preferRelativeResize="0">
            <a:picLocks noGrp="1"/>
          </p:cNvPicPr>
          <p:nvPr>
            <p:ph type="body" idx="1"/>
          </p:nvPr>
        </p:nvPicPr>
        <p:blipFill rotWithShape="1">
          <a:blip r:embed="rId3">
            <a:alphaModFix/>
          </a:blip>
          <a:srcRect l="17185" t="2747" r="15390" b="6127"/>
          <a:stretch/>
        </p:blipFill>
        <p:spPr>
          <a:xfrm>
            <a:off x="1796229" y="2000250"/>
            <a:ext cx="8024046" cy="3829050"/>
          </a:xfrm>
          <a:prstGeom prst="rect">
            <a:avLst/>
          </a:prstGeom>
          <a:noFill/>
          <a:ln>
            <a:noFill/>
          </a:ln>
        </p:spPr>
      </p:pic>
      <p:pic>
        <p:nvPicPr>
          <p:cNvPr id="435" name="Google Shape;435;p29" descr="careereraonline Events | Eventbrite"/>
          <p:cNvPicPr preferRelativeResize="0"/>
          <p:nvPr/>
        </p:nvPicPr>
        <p:blipFill rotWithShape="1">
          <a:blip r:embed="rId4">
            <a:alphaModFix/>
          </a:blip>
          <a:srcRect t="27828" b="28506"/>
          <a:stretch/>
        </p:blipFill>
        <p:spPr>
          <a:xfrm>
            <a:off x="0" y="31750"/>
            <a:ext cx="2581275" cy="1127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txBox="1">
            <a:spLocks noGrp="1"/>
          </p:cNvSpPr>
          <p:nvPr>
            <p:ph type="title"/>
          </p:nvPr>
        </p:nvSpPr>
        <p:spPr>
          <a:xfrm>
            <a:off x="812324" y="952500"/>
            <a:ext cx="9044887"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ABOUT TABLEAU</a:t>
            </a:r>
            <a:endParaRPr/>
          </a:p>
        </p:txBody>
      </p:sp>
      <p:sp>
        <p:nvSpPr>
          <p:cNvPr id="250" name="Google Shape;250;p3"/>
          <p:cNvSpPr txBox="1">
            <a:spLocks noGrp="1"/>
          </p:cNvSpPr>
          <p:nvPr>
            <p:ph type="body" idx="1"/>
          </p:nvPr>
        </p:nvSpPr>
        <p:spPr>
          <a:xfrm>
            <a:off x="1485899" y="1930400"/>
            <a:ext cx="8296275" cy="3517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22222"/>
              </a:buClr>
              <a:buSzPts val="2400"/>
              <a:buNone/>
            </a:pPr>
            <a:r>
              <a:rPr lang="en-US" sz="2400">
                <a:solidFill>
                  <a:srgbClr val="222222"/>
                </a:solidFill>
              </a:rPr>
              <a:t>1. The great thing about Tableau software is that it doesn't require any technical or any kind of programming skills to operate.</a:t>
            </a:r>
            <a:endParaRPr/>
          </a:p>
          <a:p>
            <a:pPr marL="0" lvl="0" indent="0" algn="l" rtl="0">
              <a:lnSpc>
                <a:spcPct val="90000"/>
              </a:lnSpc>
              <a:spcBef>
                <a:spcPts val="1000"/>
              </a:spcBef>
              <a:spcAft>
                <a:spcPts val="0"/>
              </a:spcAft>
              <a:buClr>
                <a:srgbClr val="222222"/>
              </a:buClr>
              <a:buSzPts val="2400"/>
              <a:buNone/>
            </a:pPr>
            <a:r>
              <a:rPr lang="en-US" sz="2400">
                <a:solidFill>
                  <a:srgbClr val="222222"/>
                </a:solidFill>
              </a:rPr>
              <a:t>2. It is very fast to deploy, easy to learn and thus becomes very intuitive to use for a customer.</a:t>
            </a:r>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3. The best features of Tableau software are</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Data Blending</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Real time analysis</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rPr>
              <a:t>Collaboration of data</a:t>
            </a:r>
            <a:endParaRPr/>
          </a:p>
        </p:txBody>
      </p:sp>
      <p:pic>
        <p:nvPicPr>
          <p:cNvPr id="251" name="Google Shape;251;p3"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0"/>
          <p:cNvSpPr txBox="1">
            <a:spLocks noGrp="1"/>
          </p:cNvSpPr>
          <p:nvPr>
            <p:ph type="title"/>
          </p:nvPr>
        </p:nvSpPr>
        <p:spPr>
          <a:xfrm>
            <a:off x="825261" y="1000125"/>
            <a:ext cx="9044887" cy="4714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FILTER MEASURES</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441" name="Google Shape;441;p30"/>
          <p:cNvSpPr txBox="1">
            <a:spLocks noGrp="1"/>
          </p:cNvSpPr>
          <p:nvPr>
            <p:ph type="body" idx="1"/>
          </p:nvPr>
        </p:nvSpPr>
        <p:spPr>
          <a:xfrm>
            <a:off x="1181100" y="1781175"/>
            <a:ext cx="8762999" cy="4076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These filters are applied on the measure fields.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In dimension filters you use only values to filter, in measures filter you use calculations based on fields.</a:t>
            </a:r>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Example</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 Here ,we use the Superstore data source to apply dimension filters on the average value of the profits.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 Drag the avg profit in the columns and sub-category in the rows.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To apply filter based on  AVG (profit) ,drag the AVG (profit) value to the filter pane , and complete the filteration steps.</a:t>
            </a:r>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228600" lvl="0" indent="-76200" algn="l" rtl="0">
              <a:lnSpc>
                <a:spcPct val="90000"/>
              </a:lnSpc>
              <a:spcBef>
                <a:spcPts val="1000"/>
              </a:spcBef>
              <a:spcAft>
                <a:spcPts val="0"/>
              </a:spcAft>
              <a:buClr>
                <a:schemeClr val="dk1"/>
              </a:buClr>
              <a:buSzPts val="2400"/>
              <a:buNone/>
            </a:pPr>
            <a:endParaRPr sz="2400">
              <a:solidFill>
                <a:srgbClr val="222222"/>
              </a:solidFill>
            </a:endParaRPr>
          </a:p>
        </p:txBody>
      </p:sp>
      <p:pic>
        <p:nvPicPr>
          <p:cNvPr id="442" name="Google Shape;442;p30"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1"/>
          <p:cNvSpPr txBox="1">
            <a:spLocks noGrp="1"/>
          </p:cNvSpPr>
          <p:nvPr>
            <p:ph type="title"/>
          </p:nvPr>
        </p:nvSpPr>
        <p:spPr>
          <a:xfrm>
            <a:off x="1005654" y="1066800"/>
            <a:ext cx="9044887" cy="6619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FILTER MEASURES</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448" name="Google Shape;448;p31"/>
          <p:cNvSpPr txBox="1">
            <a:spLocks noGrp="1"/>
          </p:cNvSpPr>
          <p:nvPr>
            <p:ph type="body" idx="1"/>
          </p:nvPr>
        </p:nvSpPr>
        <p:spPr>
          <a:xfrm>
            <a:off x="838200" y="1930400"/>
            <a:ext cx="9044887" cy="427513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222222"/>
              </a:buClr>
              <a:buSzPts val="2400"/>
              <a:buChar char="•"/>
            </a:pPr>
            <a:r>
              <a:rPr lang="en-US" sz="2400">
                <a:solidFill>
                  <a:srgbClr val="222222"/>
                </a:solidFill>
              </a:rPr>
              <a:t>It shows the subcategories whose average profit is greater than 300.</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p:txBody>
      </p:sp>
      <p:pic>
        <p:nvPicPr>
          <p:cNvPr id="449" name="Google Shape;449;p31"/>
          <p:cNvPicPr preferRelativeResize="0"/>
          <p:nvPr/>
        </p:nvPicPr>
        <p:blipFill rotWithShape="1">
          <a:blip r:embed="rId3">
            <a:alphaModFix/>
          </a:blip>
          <a:srcRect l="15912" t="5788" r="15238" b="5000"/>
          <a:stretch/>
        </p:blipFill>
        <p:spPr>
          <a:xfrm>
            <a:off x="1290637" y="2629693"/>
            <a:ext cx="8315325" cy="3409157"/>
          </a:xfrm>
          <a:prstGeom prst="rect">
            <a:avLst/>
          </a:prstGeom>
          <a:noFill/>
          <a:ln>
            <a:noFill/>
          </a:ln>
        </p:spPr>
      </p:pic>
      <p:pic>
        <p:nvPicPr>
          <p:cNvPr id="450" name="Google Shape;450;p31" descr="careereraonline Events | Eventbrite"/>
          <p:cNvPicPr preferRelativeResize="0"/>
          <p:nvPr/>
        </p:nvPicPr>
        <p:blipFill rotWithShape="1">
          <a:blip r:embed="rId4">
            <a:alphaModFix/>
          </a:blip>
          <a:srcRect t="27828" b="28506"/>
          <a:stretch/>
        </p:blipFill>
        <p:spPr>
          <a:xfrm>
            <a:off x="0" y="-5160"/>
            <a:ext cx="2581275" cy="1127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title"/>
          </p:nvPr>
        </p:nvSpPr>
        <p:spPr>
          <a:xfrm>
            <a:off x="950567" y="1047750"/>
            <a:ext cx="8572501" cy="6000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FILTER DATES</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456" name="Google Shape;456;p32"/>
          <p:cNvSpPr txBox="1">
            <a:spLocks noGrp="1"/>
          </p:cNvSpPr>
          <p:nvPr>
            <p:ph type="body" idx="1"/>
          </p:nvPr>
        </p:nvSpPr>
        <p:spPr>
          <a:xfrm>
            <a:off x="1181100" y="1930401"/>
            <a:ext cx="8701987" cy="3984624"/>
          </a:xfrm>
          <a:prstGeom prst="rect">
            <a:avLst/>
          </a:prstGeom>
          <a:noFill/>
          <a:ln>
            <a:noFill/>
          </a:ln>
        </p:spPr>
        <p:txBody>
          <a:bodyPr spcFirstLastPara="1" wrap="square" lIns="91425" tIns="45700" rIns="91425" bIns="45700" anchor="ctr" anchorCtr="0">
            <a:noAutofit/>
          </a:bodyPr>
          <a:lstStyle/>
          <a:p>
            <a:pPr marL="228600" lvl="0" indent="-76200" algn="l" rtl="0">
              <a:lnSpc>
                <a:spcPct val="100000"/>
              </a:lnSpc>
              <a:spcBef>
                <a:spcPts val="0"/>
              </a:spcBef>
              <a:spcAft>
                <a:spcPts val="0"/>
              </a:spcAft>
              <a:buClr>
                <a:schemeClr val="dk1"/>
              </a:buClr>
              <a:buSzPts val="2400"/>
              <a:buNone/>
            </a:pPr>
            <a:endParaRPr sz="2400">
              <a:solidFill>
                <a:srgbClr val="222222"/>
              </a:solidFill>
            </a:endParaRPr>
          </a:p>
          <a:p>
            <a:pPr marL="228600" lvl="0" indent="-76200" algn="l" rtl="0">
              <a:lnSpc>
                <a:spcPct val="100000"/>
              </a:lnSpc>
              <a:spcBef>
                <a:spcPts val="1000"/>
              </a:spcBef>
              <a:spcAft>
                <a:spcPts val="0"/>
              </a:spcAft>
              <a:buClr>
                <a:schemeClr val="dk1"/>
              </a:buClr>
              <a:buSzPts val="2400"/>
              <a:buNone/>
            </a:pPr>
            <a:endParaRPr sz="2400">
              <a:solidFill>
                <a:srgbClr val="222222"/>
              </a:solidFill>
            </a:endParaRPr>
          </a:p>
          <a:p>
            <a:pPr marL="0" lvl="0" indent="0" algn="l" rtl="0">
              <a:lnSpc>
                <a:spcPct val="100000"/>
              </a:lnSpc>
              <a:spcBef>
                <a:spcPts val="1000"/>
              </a:spcBef>
              <a:spcAft>
                <a:spcPts val="0"/>
              </a:spcAft>
              <a:buClr>
                <a:schemeClr val="dk1"/>
              </a:buClr>
              <a:buSzPts val="2400"/>
              <a:buNone/>
            </a:pPr>
            <a:endParaRPr sz="2400">
              <a:solidFill>
                <a:srgbClr val="222222"/>
              </a:solidFill>
            </a:endParaRPr>
          </a:p>
          <a:p>
            <a:pPr marL="0" lvl="0" indent="0" algn="l" rtl="0">
              <a:lnSpc>
                <a:spcPct val="100000"/>
              </a:lnSpc>
              <a:spcBef>
                <a:spcPts val="1000"/>
              </a:spcBef>
              <a:spcAft>
                <a:spcPts val="0"/>
              </a:spcAft>
              <a:buClr>
                <a:schemeClr val="dk1"/>
              </a:buClr>
              <a:buSzPts val="2400"/>
              <a:buNone/>
            </a:pPr>
            <a:endParaRPr sz="2400">
              <a:solidFill>
                <a:srgbClr val="222222"/>
              </a:solidFill>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Tableau provide different ways while applying the date field. It can apply filter by taking a relative date ,range of date , starting and ending date  etc.</a:t>
            </a:r>
            <a:endParaRPr/>
          </a:p>
          <a:p>
            <a:pPr marL="0" lvl="0" indent="0" algn="l" rtl="0">
              <a:lnSpc>
                <a:spcPct val="100000"/>
              </a:lnSpc>
              <a:spcBef>
                <a:spcPts val="1000"/>
              </a:spcBef>
              <a:spcAft>
                <a:spcPts val="0"/>
              </a:spcAft>
              <a:buClr>
                <a:srgbClr val="222222"/>
              </a:buClr>
              <a:buSzPts val="2400"/>
              <a:buFont typeface="Arial"/>
              <a:buNone/>
            </a:pPr>
            <a:r>
              <a:rPr lang="en-US" sz="2400">
                <a:solidFill>
                  <a:srgbClr val="222222"/>
                </a:solidFill>
              </a:rPr>
              <a:t>Example:</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We choose the sample - Superstore data source and create a view with order date in the column shelf and profit in the rows shelf .</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Drag the date “order date” field to the filter shelf and choose the ranges of dates option from the dialog box.</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The next slide display the profit made in each month.</a:t>
            </a:r>
            <a:endParaRPr/>
          </a:p>
          <a:p>
            <a:pPr marL="228600" lvl="0" indent="-76200" algn="l" rtl="0">
              <a:lnSpc>
                <a:spcPct val="100000"/>
              </a:lnSpc>
              <a:spcBef>
                <a:spcPts val="1000"/>
              </a:spcBef>
              <a:spcAft>
                <a:spcPts val="0"/>
              </a:spcAft>
              <a:buClr>
                <a:schemeClr val="dk1"/>
              </a:buClr>
              <a:buSzPts val="2400"/>
              <a:buNone/>
            </a:pPr>
            <a:endParaRPr sz="2400">
              <a:solidFill>
                <a:srgbClr val="222222"/>
              </a:solidFill>
            </a:endParaRPr>
          </a:p>
          <a:p>
            <a:pPr marL="0" lvl="0" indent="0" algn="l" rtl="0">
              <a:lnSpc>
                <a:spcPct val="100000"/>
              </a:lnSpc>
              <a:spcBef>
                <a:spcPts val="1000"/>
              </a:spcBef>
              <a:spcAft>
                <a:spcPts val="0"/>
              </a:spcAft>
              <a:buClr>
                <a:schemeClr val="dk1"/>
              </a:buClr>
              <a:buSzPts val="2400"/>
              <a:buNone/>
            </a:pPr>
            <a:endParaRPr sz="2400">
              <a:solidFill>
                <a:srgbClr val="222222"/>
              </a:solidFill>
            </a:endParaRPr>
          </a:p>
          <a:p>
            <a:pPr marL="0" lvl="0" indent="0" algn="l" rtl="0">
              <a:lnSpc>
                <a:spcPct val="100000"/>
              </a:lnSpc>
              <a:spcBef>
                <a:spcPts val="1000"/>
              </a:spcBef>
              <a:spcAft>
                <a:spcPts val="0"/>
              </a:spcAft>
              <a:buClr>
                <a:schemeClr val="dk1"/>
              </a:buClr>
              <a:buSzPts val="2400"/>
              <a:buNone/>
            </a:pPr>
            <a:endParaRPr sz="2400">
              <a:solidFill>
                <a:srgbClr val="222222"/>
              </a:solidFill>
            </a:endParaRPr>
          </a:p>
          <a:p>
            <a:pPr marL="228600" lvl="0" indent="-76200" algn="l" rtl="0">
              <a:lnSpc>
                <a:spcPct val="100000"/>
              </a:lnSpc>
              <a:spcBef>
                <a:spcPts val="1000"/>
              </a:spcBef>
              <a:spcAft>
                <a:spcPts val="0"/>
              </a:spcAft>
              <a:buClr>
                <a:schemeClr val="dk1"/>
              </a:buClr>
              <a:buSzPts val="2400"/>
              <a:buNone/>
            </a:pPr>
            <a:endParaRPr sz="2400">
              <a:solidFill>
                <a:srgbClr val="222222"/>
              </a:solidFill>
            </a:endParaRPr>
          </a:p>
        </p:txBody>
      </p:sp>
      <p:pic>
        <p:nvPicPr>
          <p:cNvPr id="457" name="Google Shape;457;p32" descr="careereraonline Events | Eventbrite"/>
          <p:cNvPicPr preferRelativeResize="0"/>
          <p:nvPr/>
        </p:nvPicPr>
        <p:blipFill rotWithShape="1">
          <a:blip r:embed="rId3">
            <a:alphaModFix/>
          </a:blip>
          <a:srcRect t="27828" b="28506"/>
          <a:stretch/>
        </p:blipFill>
        <p:spPr>
          <a:xfrm>
            <a:off x="0" y="98424"/>
            <a:ext cx="2581275" cy="1127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txBox="1">
            <a:spLocks noGrp="1"/>
          </p:cNvSpPr>
          <p:nvPr>
            <p:ph type="title"/>
          </p:nvPr>
        </p:nvSpPr>
        <p:spPr>
          <a:xfrm>
            <a:off x="812324" y="923925"/>
            <a:ext cx="9044887" cy="495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FILTER DATES</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pic>
        <p:nvPicPr>
          <p:cNvPr id="463" name="Google Shape;463;p33"/>
          <p:cNvPicPr preferRelativeResize="0">
            <a:picLocks noGrp="1"/>
          </p:cNvPicPr>
          <p:nvPr>
            <p:ph type="body" idx="1"/>
          </p:nvPr>
        </p:nvPicPr>
        <p:blipFill rotWithShape="1">
          <a:blip r:embed="rId3">
            <a:alphaModFix/>
          </a:blip>
          <a:srcRect l="16876" t="3487" r="16420" b="6101"/>
          <a:stretch/>
        </p:blipFill>
        <p:spPr>
          <a:xfrm>
            <a:off x="1418828" y="1800225"/>
            <a:ext cx="8325247" cy="3914775"/>
          </a:xfrm>
          <a:prstGeom prst="rect">
            <a:avLst/>
          </a:prstGeom>
          <a:noFill/>
          <a:ln>
            <a:noFill/>
          </a:ln>
        </p:spPr>
      </p:pic>
      <p:pic>
        <p:nvPicPr>
          <p:cNvPr id="464" name="Google Shape;464;p33" descr="careereraonline Events | Eventbrite"/>
          <p:cNvPicPr preferRelativeResize="0"/>
          <p:nvPr/>
        </p:nvPicPr>
        <p:blipFill rotWithShape="1">
          <a:blip r:embed="rId4">
            <a:alphaModFix/>
          </a:blip>
          <a:srcRect t="27828" b="28506"/>
          <a:stretch/>
        </p:blipFill>
        <p:spPr>
          <a:xfrm>
            <a:off x="0" y="44449"/>
            <a:ext cx="2581275" cy="1127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1031399" y="1127126"/>
            <a:ext cx="9044887" cy="55245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r>
              <a:rPr lang="en-US" sz="3600">
                <a:solidFill>
                  <a:srgbClr val="00468D"/>
                </a:solidFill>
                <a:latin typeface="Arial"/>
                <a:ea typeface="Arial"/>
                <a:cs typeface="Arial"/>
                <a:sym typeface="Arial"/>
              </a:rPr>
              <a:t>CALCULATED FIELDS</a:t>
            </a:r>
            <a:endParaRPr/>
          </a:p>
        </p:txBody>
      </p:sp>
      <p:sp>
        <p:nvSpPr>
          <p:cNvPr id="470" name="Google Shape;470;p34"/>
          <p:cNvSpPr txBox="1">
            <a:spLocks noGrp="1"/>
          </p:cNvSpPr>
          <p:nvPr>
            <p:ph type="body" idx="1"/>
          </p:nvPr>
        </p:nvSpPr>
        <p:spPr>
          <a:xfrm>
            <a:off x="1536224" y="2003426"/>
            <a:ext cx="8320987" cy="35941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222222"/>
              </a:buClr>
              <a:buSzPts val="2400"/>
              <a:buChar char="•"/>
            </a:pPr>
            <a:r>
              <a:rPr lang="en-US" sz="2400" dirty="0">
                <a:solidFill>
                  <a:srgbClr val="222222"/>
                </a:solidFill>
              </a:rPr>
              <a:t>Calculated fields helps you to create new data from the  existing data source.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When you create a calculated field, you are basically creating a new field (or column) in your data source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You can create as many calculated field/column according to your requirement’s.</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This new calculated field is saved to your data source in Tableau.</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 However, your original data source remains untouched.</a:t>
            </a:r>
            <a:endParaRPr sz="2400" dirty="0">
              <a:solidFill>
                <a:srgbClr val="222222"/>
              </a:solidFill>
            </a:endParaRPr>
          </a:p>
        </p:txBody>
      </p:sp>
      <p:pic>
        <p:nvPicPr>
          <p:cNvPr id="471" name="Google Shape;471;p34"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5"/>
          <p:cNvSpPr txBox="1">
            <a:spLocks noGrp="1"/>
          </p:cNvSpPr>
          <p:nvPr>
            <p:ph type="title"/>
          </p:nvPr>
        </p:nvSpPr>
        <p:spPr>
          <a:xfrm>
            <a:off x="466726" y="1104900"/>
            <a:ext cx="10306050" cy="5905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STEPS TO CREATE CALCULATED FIELDS</a:t>
            </a:r>
            <a:endParaRPr/>
          </a:p>
        </p:txBody>
      </p:sp>
      <p:sp>
        <p:nvSpPr>
          <p:cNvPr id="477" name="Google Shape;477;p35"/>
          <p:cNvSpPr txBox="1">
            <a:spLocks noGrp="1"/>
          </p:cNvSpPr>
          <p:nvPr>
            <p:ph type="body" idx="1"/>
          </p:nvPr>
        </p:nvSpPr>
        <p:spPr>
          <a:xfrm>
            <a:off x="1133475" y="1930401"/>
            <a:ext cx="8658225" cy="369887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1. In Tableau, select Analysis &gt; Create Calculated Field.</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2. In the Calculation Editor that opens, do the following: </a:t>
            </a:r>
            <a:endParaRPr dirty="0"/>
          </a:p>
          <a:p>
            <a:pPr marL="1428750" lvl="2" indent="-514350" algn="l" rtl="0">
              <a:lnSpc>
                <a:spcPct val="90000"/>
              </a:lnSpc>
              <a:spcBef>
                <a:spcPts val="500"/>
              </a:spcBef>
              <a:spcAft>
                <a:spcPts val="0"/>
              </a:spcAft>
              <a:buClr>
                <a:srgbClr val="222222"/>
              </a:buClr>
              <a:buSzPts val="2400"/>
              <a:buFont typeface="Arial"/>
              <a:buAutoNum type="romanLcPeriod"/>
            </a:pPr>
            <a:r>
              <a:rPr lang="en-US" sz="2400" dirty="0">
                <a:solidFill>
                  <a:srgbClr val="222222"/>
                </a:solidFill>
              </a:rPr>
              <a:t> Enter a name for the calculated field </a:t>
            </a:r>
            <a:endParaRPr dirty="0"/>
          </a:p>
          <a:p>
            <a:pPr marL="1428750" lvl="2" indent="-514350" algn="l" rtl="0">
              <a:lnSpc>
                <a:spcPct val="90000"/>
              </a:lnSpc>
              <a:spcBef>
                <a:spcPts val="500"/>
              </a:spcBef>
              <a:spcAft>
                <a:spcPts val="0"/>
              </a:spcAft>
              <a:buClr>
                <a:srgbClr val="222222"/>
              </a:buClr>
              <a:buSzPts val="2400"/>
              <a:buFont typeface="Arial"/>
              <a:buAutoNum type="romanLcPeriod"/>
            </a:pPr>
            <a:r>
              <a:rPr lang="en-US" sz="2400" dirty="0">
                <a:solidFill>
                  <a:srgbClr val="222222"/>
                </a:solidFill>
              </a:rPr>
              <a:t>Enter a formula.  </a:t>
            </a:r>
            <a:endParaRPr dirty="0"/>
          </a:p>
          <a:p>
            <a:pPr marL="1428750" lvl="2" indent="-514350" algn="l" rtl="0">
              <a:lnSpc>
                <a:spcPct val="90000"/>
              </a:lnSpc>
              <a:spcBef>
                <a:spcPts val="500"/>
              </a:spcBef>
              <a:spcAft>
                <a:spcPts val="0"/>
              </a:spcAft>
              <a:buClr>
                <a:srgbClr val="222222"/>
              </a:buClr>
              <a:buSzPts val="2400"/>
              <a:buFont typeface="Arial"/>
              <a:buAutoNum type="romanLcPeriod"/>
            </a:pPr>
            <a:r>
              <a:rPr lang="en-US" sz="2400" dirty="0">
                <a:solidFill>
                  <a:srgbClr val="222222"/>
                </a:solidFill>
              </a:rPr>
              <a:t>When finished, click OK.</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3. Now , the new calculated field is added to Measures in the Data pane because it returns a number.</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4. An equal sign (=) appears next to the data type icon of all calculated fields.   </a:t>
            </a:r>
            <a:endParaRPr dirty="0"/>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p:txBody>
      </p:sp>
      <p:pic>
        <p:nvPicPr>
          <p:cNvPr id="478" name="Google Shape;478;p35"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txBox="1">
            <a:spLocks noGrp="1"/>
          </p:cNvSpPr>
          <p:nvPr>
            <p:ph type="title"/>
          </p:nvPr>
        </p:nvSpPr>
        <p:spPr>
          <a:xfrm>
            <a:off x="704848" y="981075"/>
            <a:ext cx="9886951" cy="714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CREATING CALCULATED FIELD (COST)</a:t>
            </a:r>
            <a:endParaRPr/>
          </a:p>
        </p:txBody>
      </p:sp>
      <p:pic>
        <p:nvPicPr>
          <p:cNvPr id="484" name="Google Shape;484;p36"/>
          <p:cNvPicPr preferRelativeResize="0">
            <a:picLocks noGrp="1"/>
          </p:cNvPicPr>
          <p:nvPr>
            <p:ph type="body" idx="1"/>
          </p:nvPr>
        </p:nvPicPr>
        <p:blipFill rotWithShape="1">
          <a:blip r:embed="rId3">
            <a:alphaModFix/>
          </a:blip>
          <a:srcRect l="623" t="2748" r="19656" b="7908"/>
          <a:stretch/>
        </p:blipFill>
        <p:spPr>
          <a:xfrm>
            <a:off x="1238250" y="1962149"/>
            <a:ext cx="8534399" cy="3819525"/>
          </a:xfrm>
          <a:prstGeom prst="rect">
            <a:avLst/>
          </a:prstGeom>
          <a:noFill/>
          <a:ln>
            <a:noFill/>
          </a:ln>
        </p:spPr>
      </p:pic>
      <p:pic>
        <p:nvPicPr>
          <p:cNvPr id="485" name="Google Shape;485;p36"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7"/>
          <p:cNvSpPr txBox="1">
            <a:spLocks noGrp="1"/>
          </p:cNvSpPr>
          <p:nvPr>
            <p:ph type="title"/>
          </p:nvPr>
        </p:nvSpPr>
        <p:spPr>
          <a:xfrm>
            <a:off x="1095375" y="1114424"/>
            <a:ext cx="8761836" cy="5762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PARAMETERS IN TABLEAU</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491" name="Google Shape;491;p37"/>
          <p:cNvSpPr txBox="1">
            <a:spLocks noGrp="1"/>
          </p:cNvSpPr>
          <p:nvPr>
            <p:ph type="body" idx="1"/>
          </p:nvPr>
        </p:nvSpPr>
        <p:spPr>
          <a:xfrm>
            <a:off x="1290637" y="2044700"/>
            <a:ext cx="8644837" cy="3146425"/>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Clr>
                <a:srgbClr val="222222"/>
              </a:buClr>
              <a:buSzPts val="2400"/>
              <a:buChar char="•"/>
            </a:pPr>
            <a:r>
              <a:rPr lang="en-US" sz="2400">
                <a:solidFill>
                  <a:srgbClr val="222222"/>
                </a:solidFill>
              </a:rPr>
              <a:t> A Parameter is any value passed to a program in order to customize the program for a particular purpose.</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 A parameter can be a string, a range of values ,numbers etc.</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We can use parameters dynamically to enter values that are not  present in our data set.</a:t>
            </a:r>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 After creation, end users can control the input according to their requirement’s for visualization.</a:t>
            </a:r>
            <a:endParaRPr sz="2400">
              <a:solidFill>
                <a:srgbClr val="222222"/>
              </a:solidFill>
            </a:endParaRPr>
          </a:p>
        </p:txBody>
      </p:sp>
      <p:pic>
        <p:nvPicPr>
          <p:cNvPr id="492" name="Google Shape;492;p37"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8"/>
          <p:cNvSpPr txBox="1">
            <a:spLocks noGrp="1"/>
          </p:cNvSpPr>
          <p:nvPr>
            <p:ph type="title"/>
          </p:nvPr>
        </p:nvSpPr>
        <p:spPr>
          <a:xfrm>
            <a:off x="295276" y="993776"/>
            <a:ext cx="10401300" cy="654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200"/>
              <a:buFont typeface="Arial"/>
              <a:buNone/>
            </a:pPr>
            <a:br>
              <a:rPr lang="en-US" sz="3200">
                <a:solidFill>
                  <a:srgbClr val="00468D"/>
                </a:solidFill>
                <a:latin typeface="Arial"/>
                <a:ea typeface="Arial"/>
                <a:cs typeface="Arial"/>
                <a:sym typeface="Arial"/>
              </a:rPr>
            </a:br>
            <a:r>
              <a:rPr lang="en-US" sz="3200">
                <a:solidFill>
                  <a:srgbClr val="00468D"/>
                </a:solidFill>
                <a:latin typeface="Arial"/>
                <a:ea typeface="Arial"/>
                <a:cs typeface="Arial"/>
                <a:sym typeface="Arial"/>
              </a:rPr>
              <a:t>STEPS TO CREATE A PARAMETER IN TABLEAU</a:t>
            </a:r>
            <a:br>
              <a:rPr lang="en-US" sz="3200">
                <a:solidFill>
                  <a:srgbClr val="00468D"/>
                </a:solidFill>
                <a:latin typeface="Arial"/>
                <a:ea typeface="Arial"/>
                <a:cs typeface="Arial"/>
                <a:sym typeface="Arial"/>
              </a:rPr>
            </a:br>
            <a:endParaRPr sz="3200">
              <a:solidFill>
                <a:srgbClr val="00468D"/>
              </a:solidFill>
              <a:latin typeface="Arial"/>
              <a:ea typeface="Arial"/>
              <a:cs typeface="Arial"/>
              <a:sym typeface="Arial"/>
            </a:endParaRPr>
          </a:p>
        </p:txBody>
      </p:sp>
      <p:sp>
        <p:nvSpPr>
          <p:cNvPr id="498" name="Google Shape;498;p38"/>
          <p:cNvSpPr txBox="1">
            <a:spLocks noGrp="1"/>
          </p:cNvSpPr>
          <p:nvPr>
            <p:ph type="body" idx="1"/>
          </p:nvPr>
        </p:nvSpPr>
        <p:spPr>
          <a:xfrm>
            <a:off x="1071563" y="1920877"/>
            <a:ext cx="8848726" cy="354965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These steps use the Superstore sample to create new parameters.</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In the Data pane, click the drop-down arrow in the upper right corner and select Create Parameter.</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 A dialog box with a create parameter will appear on your screen.</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Name the parameter .</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Select the data type’s.</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Customize the dialog box as per your preference.</a:t>
            </a:r>
            <a:endParaRPr/>
          </a:p>
          <a:p>
            <a:pPr marL="228600" lvl="0" indent="-228600" algn="l" rtl="0">
              <a:lnSpc>
                <a:spcPct val="90000"/>
              </a:lnSpc>
              <a:spcBef>
                <a:spcPts val="1000"/>
              </a:spcBef>
              <a:spcAft>
                <a:spcPts val="0"/>
              </a:spcAft>
              <a:buClr>
                <a:srgbClr val="222222"/>
              </a:buClr>
              <a:buSzPts val="2400"/>
              <a:buFont typeface="Arial"/>
              <a:buAutoNum type="arabicPeriod"/>
            </a:pPr>
            <a:r>
              <a:rPr lang="en-US" sz="2400">
                <a:solidFill>
                  <a:srgbClr val="222222"/>
                </a:solidFill>
              </a:rPr>
              <a:t>Then , click “ok” to exit.</a:t>
            </a:r>
            <a:br>
              <a:rPr lang="en-US" sz="2400">
                <a:solidFill>
                  <a:srgbClr val="222222"/>
                </a:solidFill>
              </a:rPr>
            </a:br>
            <a:endParaRPr sz="2400">
              <a:solidFill>
                <a:srgbClr val="222222"/>
              </a:solidFill>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a:p>
            <a:pPr marL="457200" lvl="1" indent="0" algn="l" rtl="0">
              <a:lnSpc>
                <a:spcPct val="90000"/>
              </a:lnSpc>
              <a:spcBef>
                <a:spcPts val="500"/>
              </a:spcBef>
              <a:spcAft>
                <a:spcPts val="0"/>
              </a:spcAft>
              <a:buClr>
                <a:schemeClr val="dk1"/>
              </a:buClr>
              <a:buSzPts val="2400"/>
              <a:buFont typeface="Arial"/>
              <a:buNone/>
            </a:pPr>
            <a:endParaRPr>
              <a:solidFill>
                <a:srgbClr val="222222"/>
              </a:solidFill>
            </a:endParaRPr>
          </a:p>
          <a:p>
            <a:pPr marL="0" lvl="0" indent="0" algn="l" rtl="0">
              <a:lnSpc>
                <a:spcPct val="90000"/>
              </a:lnSpc>
              <a:spcBef>
                <a:spcPts val="1000"/>
              </a:spcBef>
              <a:spcAft>
                <a:spcPts val="0"/>
              </a:spcAft>
              <a:buClr>
                <a:srgbClr val="222222"/>
              </a:buClr>
              <a:buSzPts val="2400"/>
              <a:buFont typeface="Arial"/>
              <a:buNone/>
            </a:pPr>
            <a:br>
              <a:rPr lang="en-US" sz="2400">
                <a:solidFill>
                  <a:srgbClr val="222222"/>
                </a:solidFill>
              </a:rPr>
            </a:br>
            <a:endParaRPr sz="2400">
              <a:solidFill>
                <a:srgbClr val="222222"/>
              </a:solidFill>
            </a:endParaRPr>
          </a:p>
        </p:txBody>
      </p:sp>
      <p:pic>
        <p:nvPicPr>
          <p:cNvPr id="499" name="Google Shape;499;p38"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9"/>
          <p:cNvSpPr txBox="1">
            <a:spLocks noGrp="1"/>
          </p:cNvSpPr>
          <p:nvPr>
            <p:ph type="title"/>
          </p:nvPr>
        </p:nvSpPr>
        <p:spPr>
          <a:xfrm>
            <a:off x="1009650" y="952500"/>
            <a:ext cx="9124950"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CREATING PARAMETER’S (Top N)</a:t>
            </a:r>
            <a:endParaRPr/>
          </a:p>
        </p:txBody>
      </p:sp>
      <p:pic>
        <p:nvPicPr>
          <p:cNvPr id="505" name="Google Shape;505;p39"/>
          <p:cNvPicPr preferRelativeResize="0">
            <a:picLocks noGrp="1"/>
          </p:cNvPicPr>
          <p:nvPr>
            <p:ph type="body" idx="1"/>
          </p:nvPr>
        </p:nvPicPr>
        <p:blipFill rotWithShape="1">
          <a:blip r:embed="rId3">
            <a:alphaModFix/>
          </a:blip>
          <a:srcRect l="16809" t="3193" b="5459"/>
          <a:stretch/>
        </p:blipFill>
        <p:spPr>
          <a:xfrm>
            <a:off x="1343607" y="1809750"/>
            <a:ext cx="8457035" cy="3905250"/>
          </a:xfrm>
          <a:prstGeom prst="rect">
            <a:avLst/>
          </a:prstGeom>
          <a:noFill/>
          <a:ln>
            <a:noFill/>
          </a:ln>
        </p:spPr>
      </p:pic>
      <p:pic>
        <p:nvPicPr>
          <p:cNvPr id="506" name="Google Shape;506;p39"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
          <p:cNvSpPr txBox="1">
            <a:spLocks noGrp="1"/>
          </p:cNvSpPr>
          <p:nvPr>
            <p:ph type="title"/>
          </p:nvPr>
        </p:nvSpPr>
        <p:spPr>
          <a:xfrm>
            <a:off x="840899" y="933451"/>
            <a:ext cx="9044887" cy="6627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ADVANTAGES OF TABLEAU</a:t>
            </a:r>
            <a:endParaRPr/>
          </a:p>
        </p:txBody>
      </p:sp>
      <p:pic>
        <p:nvPicPr>
          <p:cNvPr id="257" name="Google Shape;257;p4" descr="Advantages of Tableau | Disadvantages of Tableau - javatpoint"/>
          <p:cNvPicPr preferRelativeResize="0">
            <a:picLocks noGrp="1"/>
          </p:cNvPicPr>
          <p:nvPr>
            <p:ph type="body" idx="1"/>
          </p:nvPr>
        </p:nvPicPr>
        <p:blipFill rotWithShape="1">
          <a:blip r:embed="rId3">
            <a:alphaModFix/>
          </a:blip>
          <a:srcRect/>
          <a:stretch/>
        </p:blipFill>
        <p:spPr>
          <a:xfrm>
            <a:off x="1367604" y="2105024"/>
            <a:ext cx="7934325" cy="3819525"/>
          </a:xfrm>
          <a:prstGeom prst="rect">
            <a:avLst/>
          </a:prstGeom>
          <a:noFill/>
          <a:ln>
            <a:noFill/>
          </a:ln>
        </p:spPr>
      </p:pic>
      <p:pic>
        <p:nvPicPr>
          <p:cNvPr id="258" name="Google Shape;258;p4" descr="careereraonline Events | Eventbrite"/>
          <p:cNvPicPr preferRelativeResize="0"/>
          <p:nvPr/>
        </p:nvPicPr>
        <p:blipFill rotWithShape="1">
          <a:blip r:embed="rId4">
            <a:alphaModFix/>
          </a:blip>
          <a:srcRect t="27828" b="28506"/>
          <a:stretch/>
        </p:blipFill>
        <p:spPr>
          <a:xfrm>
            <a:off x="0" y="15084"/>
            <a:ext cx="2581275" cy="1127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0"/>
          <p:cNvSpPr txBox="1">
            <a:spLocks noGrp="1"/>
          </p:cNvSpPr>
          <p:nvPr>
            <p:ph type="title"/>
          </p:nvPr>
        </p:nvSpPr>
        <p:spPr>
          <a:xfrm>
            <a:off x="838200" y="885825"/>
            <a:ext cx="9044887" cy="619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CREATING TABLES IN TABLEAU</a:t>
            </a:r>
            <a:endParaRPr/>
          </a:p>
        </p:txBody>
      </p:sp>
      <p:sp>
        <p:nvSpPr>
          <p:cNvPr id="512" name="Google Shape;512;p40"/>
          <p:cNvSpPr txBox="1">
            <a:spLocks noGrp="1"/>
          </p:cNvSpPr>
          <p:nvPr>
            <p:ph type="body" idx="1"/>
          </p:nvPr>
        </p:nvSpPr>
        <p:spPr>
          <a:xfrm>
            <a:off x="1000125" y="1885950"/>
            <a:ext cx="8882962" cy="426719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To create table in Tableau follow the steps given below:</a:t>
            </a:r>
            <a:endParaRPr dirty="0"/>
          </a:p>
          <a:p>
            <a:pPr marL="228600" lvl="0" indent="-228600" algn="l" rtl="0">
              <a:lnSpc>
                <a:spcPct val="90000"/>
              </a:lnSpc>
              <a:spcBef>
                <a:spcPts val="1000"/>
              </a:spcBef>
              <a:spcAft>
                <a:spcPts val="0"/>
              </a:spcAft>
              <a:buClr>
                <a:srgbClr val="222222"/>
              </a:buClr>
              <a:buSzPts val="2400"/>
              <a:buFont typeface="Arial"/>
              <a:buAutoNum type="arabicPeriod"/>
            </a:pPr>
            <a:r>
              <a:rPr lang="en-US" sz="2400" dirty="0">
                <a:solidFill>
                  <a:srgbClr val="222222"/>
                </a:solidFill>
              </a:rPr>
              <a:t> Connect to the Sample - Superstore data source.</a:t>
            </a:r>
            <a:endParaRPr dirty="0"/>
          </a:p>
          <a:p>
            <a:pPr marL="228600" lvl="0" indent="-228600" algn="l" rtl="0">
              <a:lnSpc>
                <a:spcPct val="90000"/>
              </a:lnSpc>
              <a:spcBef>
                <a:spcPts val="1000"/>
              </a:spcBef>
              <a:spcAft>
                <a:spcPts val="0"/>
              </a:spcAft>
              <a:buClr>
                <a:srgbClr val="222222"/>
              </a:buClr>
              <a:buSzPts val="2400"/>
              <a:buFont typeface="Arial"/>
              <a:buAutoNum type="arabicPeriod"/>
            </a:pPr>
            <a:r>
              <a:rPr lang="en-US" sz="2400" dirty="0">
                <a:solidFill>
                  <a:srgbClr val="222222"/>
                </a:solidFill>
              </a:rPr>
              <a:t> Drag the Measure Names dimension to Columns to create column headers.</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3. Drag the Sub-Category dimension to Rows to create row headers. </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4. Tableau Columns with headers plus rows with headers means that a valid table structure now exists.  </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5. Now you can add a measure Names to filter shelf to apply filter.</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6. Drag the Measure Values to Text on the Marks card.</a:t>
            </a:r>
            <a:endParaRPr dirty="0"/>
          </a:p>
          <a:p>
            <a:pPr marL="0" lvl="0" indent="0" algn="l" rtl="0">
              <a:lnSpc>
                <a:spcPct val="90000"/>
              </a:lnSpc>
              <a:spcBef>
                <a:spcPts val="1000"/>
              </a:spcBef>
              <a:spcAft>
                <a:spcPts val="0"/>
              </a:spcAft>
              <a:buClr>
                <a:srgbClr val="222222"/>
              </a:buClr>
              <a:buSzPts val="2400"/>
              <a:buNone/>
            </a:pPr>
            <a:r>
              <a:rPr lang="en-US" sz="2400" dirty="0">
                <a:solidFill>
                  <a:srgbClr val="222222"/>
                </a:solidFill>
              </a:rPr>
              <a:t>7. Tableau aggregates the measure and display the final result.</a:t>
            </a:r>
            <a:endParaRPr dirty="0"/>
          </a:p>
          <a:p>
            <a:pPr marL="228600" lvl="0" indent="-7620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228600" lvl="0" indent="-7620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p:txBody>
      </p:sp>
      <p:pic>
        <p:nvPicPr>
          <p:cNvPr id="513" name="Google Shape;513;p40" descr="careereraonline Events | Eventbrite"/>
          <p:cNvPicPr preferRelativeResize="0"/>
          <p:nvPr/>
        </p:nvPicPr>
        <p:blipFill rotWithShape="1">
          <a:blip r:embed="rId3">
            <a:alphaModFix/>
          </a:blip>
          <a:srcRect t="27828" b="28506"/>
          <a:stretch/>
        </p:blipFill>
        <p:spPr>
          <a:xfrm>
            <a:off x="-95250" y="0"/>
            <a:ext cx="2581275" cy="1127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1"/>
          <p:cNvSpPr txBox="1">
            <a:spLocks noGrp="1"/>
          </p:cNvSpPr>
          <p:nvPr>
            <p:ph type="title"/>
          </p:nvPr>
        </p:nvSpPr>
        <p:spPr>
          <a:xfrm>
            <a:off x="1012349" y="995362"/>
            <a:ext cx="9044887" cy="5953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TABLE IN TABLEAU</a:t>
            </a:r>
            <a:endParaRPr/>
          </a:p>
        </p:txBody>
      </p:sp>
      <p:pic>
        <p:nvPicPr>
          <p:cNvPr id="519" name="Google Shape;519;p41"/>
          <p:cNvPicPr preferRelativeResize="0"/>
          <p:nvPr/>
        </p:nvPicPr>
        <p:blipFill rotWithShape="1">
          <a:blip r:embed="rId3">
            <a:alphaModFix/>
          </a:blip>
          <a:srcRect l="16719" t="3193" r="16093" b="5323"/>
          <a:stretch/>
        </p:blipFill>
        <p:spPr>
          <a:xfrm>
            <a:off x="1215204" y="1785938"/>
            <a:ext cx="8658225" cy="4114800"/>
          </a:xfrm>
          <a:prstGeom prst="rect">
            <a:avLst/>
          </a:prstGeom>
          <a:noFill/>
          <a:ln>
            <a:noFill/>
          </a:ln>
        </p:spPr>
      </p:pic>
      <p:pic>
        <p:nvPicPr>
          <p:cNvPr id="520" name="Google Shape;520;p41"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2"/>
          <p:cNvSpPr txBox="1">
            <a:spLocks noGrp="1"/>
          </p:cNvSpPr>
          <p:nvPr>
            <p:ph type="title"/>
          </p:nvPr>
        </p:nvSpPr>
        <p:spPr>
          <a:xfrm>
            <a:off x="1012349" y="1076325"/>
            <a:ext cx="9044887" cy="6715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TYPES OF CHARTS</a:t>
            </a:r>
            <a:endParaRPr/>
          </a:p>
        </p:txBody>
      </p:sp>
      <p:sp>
        <p:nvSpPr>
          <p:cNvPr id="526" name="Google Shape;526;p42"/>
          <p:cNvSpPr txBox="1">
            <a:spLocks noGrp="1"/>
          </p:cNvSpPr>
          <p:nvPr>
            <p:ph type="body" idx="1"/>
          </p:nvPr>
        </p:nvSpPr>
        <p:spPr>
          <a:xfrm>
            <a:off x="1285875" y="1939925"/>
            <a:ext cx="8654362" cy="2978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22222"/>
              </a:buClr>
              <a:buSzPts val="2400"/>
              <a:buFont typeface="Arial"/>
              <a:buNone/>
            </a:pPr>
            <a:r>
              <a:rPr lang="en-US" sz="2400">
                <a:solidFill>
                  <a:srgbClr val="222222"/>
                </a:solidFill>
              </a:rPr>
              <a:t>Bubble Chart</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In the bubble chart, the data is displayed with the help of circles.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This type of chart helps in depicting the relationship between three or more measures. </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Bubble charts can visualise large volumes of data at once by varying the colour and size of the circles. </a:t>
            </a:r>
            <a:endParaRPr/>
          </a:p>
        </p:txBody>
      </p:sp>
      <p:pic>
        <p:nvPicPr>
          <p:cNvPr id="527" name="Google Shape;527;p42" descr="careereraonline Events | Eventbrite"/>
          <p:cNvPicPr preferRelativeResize="0"/>
          <p:nvPr/>
        </p:nvPicPr>
        <p:blipFill rotWithShape="1">
          <a:blip r:embed="rId3">
            <a:alphaModFix/>
          </a:blip>
          <a:srcRect t="27828" b="28506"/>
          <a:stretch/>
        </p:blipFill>
        <p:spPr>
          <a:xfrm>
            <a:off x="-4763" y="0"/>
            <a:ext cx="2581275" cy="1127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3"/>
          <p:cNvSpPr txBox="1">
            <a:spLocks noGrp="1"/>
          </p:cNvSpPr>
          <p:nvPr>
            <p:ph type="title"/>
          </p:nvPr>
        </p:nvSpPr>
        <p:spPr>
          <a:xfrm>
            <a:off x="981074" y="1190625"/>
            <a:ext cx="9144001" cy="61300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STEPS TO CREATE BUBBLE CHART</a:t>
            </a:r>
            <a:endParaRPr/>
          </a:p>
        </p:txBody>
      </p:sp>
      <p:sp>
        <p:nvSpPr>
          <p:cNvPr id="533" name="Google Shape;533;p43"/>
          <p:cNvSpPr txBox="1">
            <a:spLocks noGrp="1"/>
          </p:cNvSpPr>
          <p:nvPr>
            <p:ph type="body" idx="1"/>
          </p:nvPr>
        </p:nvSpPr>
        <p:spPr>
          <a:xfrm>
            <a:off x="1295399" y="1930400"/>
            <a:ext cx="8561811" cy="3670299"/>
          </a:xfrm>
          <a:prstGeom prst="rect">
            <a:avLst/>
          </a:prstGeom>
          <a:noFill/>
          <a:ln>
            <a:noFill/>
          </a:ln>
        </p:spPr>
        <p:txBody>
          <a:bodyPr spcFirstLastPara="1" wrap="square" lIns="91425" tIns="45700" rIns="91425" bIns="45700" anchor="ctr" anchorCtr="0">
            <a:noAutofit/>
          </a:bodyPr>
          <a:lstStyle/>
          <a:p>
            <a:pPr marL="228600" lvl="0" indent="-76200" algn="l" rtl="0">
              <a:lnSpc>
                <a:spcPct val="100000"/>
              </a:lnSpc>
              <a:spcBef>
                <a:spcPts val="0"/>
              </a:spcBef>
              <a:spcAft>
                <a:spcPts val="0"/>
              </a:spcAft>
              <a:buClr>
                <a:schemeClr val="dk1"/>
              </a:buClr>
              <a:buSzPts val="2400"/>
              <a:buFont typeface="Arial"/>
              <a:buNone/>
            </a:pPr>
            <a:endParaRPr sz="2400">
              <a:solidFill>
                <a:srgbClr val="222222"/>
              </a:solidFill>
            </a:endParaRPr>
          </a:p>
          <a:p>
            <a:pPr marL="228600" lvl="0" indent="-228600" algn="l" rtl="0">
              <a:lnSpc>
                <a:spcPct val="100000"/>
              </a:lnSpc>
              <a:spcBef>
                <a:spcPts val="1000"/>
              </a:spcBef>
              <a:spcAft>
                <a:spcPts val="0"/>
              </a:spcAft>
              <a:buClr>
                <a:srgbClr val="222222"/>
              </a:buClr>
              <a:buSzPts val="2400"/>
              <a:buFont typeface="Arial"/>
              <a:buAutoNum type="arabicPeriod"/>
            </a:pPr>
            <a:r>
              <a:rPr lang="en-US" sz="2400">
                <a:solidFill>
                  <a:srgbClr val="222222"/>
                </a:solidFill>
              </a:rPr>
              <a:t>Connect to the Sample - Superstore data source.</a:t>
            </a:r>
            <a:endParaRPr/>
          </a:p>
          <a:p>
            <a:pPr marL="228600" lvl="0" indent="-228600" algn="l" rtl="0">
              <a:lnSpc>
                <a:spcPct val="100000"/>
              </a:lnSpc>
              <a:spcBef>
                <a:spcPts val="1000"/>
              </a:spcBef>
              <a:spcAft>
                <a:spcPts val="0"/>
              </a:spcAft>
              <a:buClr>
                <a:srgbClr val="222222"/>
              </a:buClr>
              <a:buSzPts val="2400"/>
              <a:buFont typeface="Arial"/>
              <a:buAutoNum type="arabicPeriod"/>
            </a:pPr>
            <a:r>
              <a:rPr lang="en-US" sz="2400">
                <a:solidFill>
                  <a:srgbClr val="222222"/>
                </a:solidFill>
              </a:rPr>
              <a:t>Drag the Category dimension to Columns.</a:t>
            </a:r>
            <a:endParaRPr/>
          </a:p>
          <a:p>
            <a:pPr marL="228600" lvl="0" indent="-228600" algn="l" rtl="0">
              <a:lnSpc>
                <a:spcPct val="100000"/>
              </a:lnSpc>
              <a:spcBef>
                <a:spcPts val="1000"/>
              </a:spcBef>
              <a:spcAft>
                <a:spcPts val="0"/>
              </a:spcAft>
              <a:buClr>
                <a:srgbClr val="222222"/>
              </a:buClr>
              <a:buSzPts val="2400"/>
              <a:buFont typeface="Arial"/>
              <a:buAutoNum type="arabicPeriod"/>
            </a:pPr>
            <a:r>
              <a:rPr lang="en-US" sz="2400">
                <a:solidFill>
                  <a:srgbClr val="222222"/>
                </a:solidFill>
              </a:rPr>
              <a:t>Drag the Sales measure to Rows.</a:t>
            </a:r>
            <a:endParaRPr/>
          </a:p>
          <a:p>
            <a:pPr marL="228600" lvl="0" indent="-228600" algn="l" rtl="0">
              <a:lnSpc>
                <a:spcPct val="100000"/>
              </a:lnSpc>
              <a:spcBef>
                <a:spcPts val="1000"/>
              </a:spcBef>
              <a:spcAft>
                <a:spcPts val="0"/>
              </a:spcAft>
              <a:buClr>
                <a:srgbClr val="222222"/>
              </a:buClr>
              <a:buSzPts val="2400"/>
              <a:buFont typeface="Arial"/>
              <a:buAutoNum type="arabicPeriod"/>
            </a:pPr>
            <a:r>
              <a:rPr lang="en-US" sz="2400">
                <a:solidFill>
                  <a:srgbClr val="222222"/>
                </a:solidFill>
              </a:rPr>
              <a:t>The measure is aggregated as a sum.</a:t>
            </a:r>
            <a:endParaRPr/>
          </a:p>
          <a:p>
            <a:pPr marL="228600" lvl="0" indent="-228600" algn="l" rtl="0">
              <a:lnSpc>
                <a:spcPct val="100000"/>
              </a:lnSpc>
              <a:spcBef>
                <a:spcPts val="1000"/>
              </a:spcBef>
              <a:spcAft>
                <a:spcPts val="0"/>
              </a:spcAft>
              <a:buClr>
                <a:srgbClr val="222222"/>
              </a:buClr>
              <a:buSzPts val="2400"/>
              <a:buFont typeface="Arial"/>
              <a:buAutoNum type="arabicPeriod"/>
            </a:pPr>
            <a:r>
              <a:rPr lang="en-US" sz="2400">
                <a:solidFill>
                  <a:srgbClr val="222222"/>
                </a:solidFill>
              </a:rPr>
              <a:t>Tableau displays a bar chart by default when there is a dimension on the Columns shelf and a measure on the Rows shelf.</a:t>
            </a:r>
            <a:endParaRPr/>
          </a:p>
          <a:p>
            <a:pPr marL="0" lvl="0" indent="0" algn="l" rtl="0">
              <a:lnSpc>
                <a:spcPct val="100000"/>
              </a:lnSpc>
              <a:spcBef>
                <a:spcPts val="1000"/>
              </a:spcBef>
              <a:spcAft>
                <a:spcPts val="0"/>
              </a:spcAft>
              <a:buClr>
                <a:srgbClr val="222222"/>
              </a:buClr>
              <a:buSzPts val="2400"/>
              <a:buNone/>
            </a:pPr>
            <a:r>
              <a:rPr lang="en-US" sz="2400">
                <a:solidFill>
                  <a:srgbClr val="222222"/>
                </a:solidFill>
              </a:rPr>
              <a:t>6.Click Show Me on the toolbar, then select bubbles chart.</a:t>
            </a:r>
            <a:endParaRPr/>
          </a:p>
          <a:p>
            <a:pPr marL="228600" lvl="0" indent="-76200" algn="l" rtl="0">
              <a:lnSpc>
                <a:spcPct val="100000"/>
              </a:lnSpc>
              <a:spcBef>
                <a:spcPts val="1000"/>
              </a:spcBef>
              <a:spcAft>
                <a:spcPts val="0"/>
              </a:spcAft>
              <a:buClr>
                <a:schemeClr val="dk1"/>
              </a:buClr>
              <a:buSzPts val="2400"/>
              <a:buNone/>
            </a:pPr>
            <a:endParaRPr sz="2400">
              <a:solidFill>
                <a:srgbClr val="222222"/>
              </a:solidFill>
            </a:endParaRPr>
          </a:p>
        </p:txBody>
      </p:sp>
      <p:pic>
        <p:nvPicPr>
          <p:cNvPr id="534" name="Google Shape;534;p43" descr="careereraonline Events | Eventbrite"/>
          <p:cNvPicPr preferRelativeResize="0"/>
          <p:nvPr/>
        </p:nvPicPr>
        <p:blipFill rotWithShape="1">
          <a:blip r:embed="rId3">
            <a:alphaModFix/>
          </a:blip>
          <a:srcRect t="27828" b="28506"/>
          <a:stretch/>
        </p:blipFill>
        <p:spPr>
          <a:xfrm>
            <a:off x="4761" y="0"/>
            <a:ext cx="2581275" cy="1127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4"/>
          <p:cNvSpPr txBox="1">
            <a:spLocks noGrp="1"/>
          </p:cNvSpPr>
          <p:nvPr>
            <p:ph type="title"/>
          </p:nvPr>
        </p:nvSpPr>
        <p:spPr>
          <a:xfrm>
            <a:off x="910404" y="1047750"/>
            <a:ext cx="9579451" cy="723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BUBBLE CHART REPRESENTATION</a:t>
            </a:r>
            <a:endParaRPr/>
          </a:p>
        </p:txBody>
      </p:sp>
      <p:pic>
        <p:nvPicPr>
          <p:cNvPr id="540" name="Google Shape;540;p44"/>
          <p:cNvPicPr preferRelativeResize="0"/>
          <p:nvPr/>
        </p:nvPicPr>
        <p:blipFill rotWithShape="1">
          <a:blip r:embed="rId3">
            <a:alphaModFix/>
          </a:blip>
          <a:srcRect l="16964" t="3016" r="16070" b="13491"/>
          <a:stretch/>
        </p:blipFill>
        <p:spPr>
          <a:xfrm>
            <a:off x="1300162" y="2053999"/>
            <a:ext cx="8561811" cy="3756251"/>
          </a:xfrm>
          <a:prstGeom prst="rect">
            <a:avLst/>
          </a:prstGeom>
          <a:noFill/>
          <a:ln>
            <a:noFill/>
          </a:ln>
        </p:spPr>
      </p:pic>
      <p:pic>
        <p:nvPicPr>
          <p:cNvPr id="541" name="Google Shape;541;p44" descr="careereraonline Events | Eventbrite"/>
          <p:cNvPicPr preferRelativeResize="0"/>
          <p:nvPr/>
        </p:nvPicPr>
        <p:blipFill rotWithShape="1">
          <a:blip r:embed="rId4">
            <a:alphaModFix/>
          </a:blip>
          <a:srcRect t="27828" b="28506"/>
          <a:stretch/>
        </p:blipFill>
        <p:spPr>
          <a:xfrm>
            <a:off x="0" y="6349"/>
            <a:ext cx="2600325" cy="1127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5"/>
          <p:cNvSpPr txBox="1">
            <a:spLocks noGrp="1"/>
          </p:cNvSpPr>
          <p:nvPr>
            <p:ph type="title"/>
          </p:nvPr>
        </p:nvSpPr>
        <p:spPr>
          <a:xfrm>
            <a:off x="1085850" y="1314452"/>
            <a:ext cx="8797237" cy="53022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STEPS TO CREATE HISTOGRAM</a:t>
            </a:r>
            <a:endParaRPr/>
          </a:p>
        </p:txBody>
      </p:sp>
      <p:sp>
        <p:nvSpPr>
          <p:cNvPr id="547" name="Google Shape;547;p45"/>
          <p:cNvSpPr txBox="1">
            <a:spLocks noGrp="1"/>
          </p:cNvSpPr>
          <p:nvPr>
            <p:ph type="body" idx="1"/>
          </p:nvPr>
        </p:nvSpPr>
        <p:spPr>
          <a:xfrm>
            <a:off x="990600" y="1930401"/>
            <a:ext cx="8892487" cy="4108449"/>
          </a:xfrm>
          <a:prstGeom prst="rect">
            <a:avLst/>
          </a:prstGeom>
          <a:noFill/>
          <a:ln>
            <a:noFill/>
          </a:ln>
        </p:spPr>
        <p:txBody>
          <a:bodyPr spcFirstLastPara="1" wrap="square" lIns="91425" tIns="45700" rIns="91425" bIns="45700" anchor="ctr" anchorCtr="0">
            <a:noAutofit/>
          </a:bodyPr>
          <a:lstStyle/>
          <a:p>
            <a:pPr marL="228600" lvl="0" indent="-76200" algn="l" rtl="0">
              <a:lnSpc>
                <a:spcPct val="100000"/>
              </a:lnSpc>
              <a:spcBef>
                <a:spcPts val="0"/>
              </a:spcBef>
              <a:spcAft>
                <a:spcPts val="0"/>
              </a:spcAft>
              <a:buClr>
                <a:schemeClr val="dk1"/>
              </a:buClr>
              <a:buSzPts val="2400"/>
              <a:buNone/>
            </a:pPr>
            <a:endParaRPr sz="2400">
              <a:solidFill>
                <a:srgbClr val="222222"/>
              </a:solidFill>
            </a:endParaRPr>
          </a:p>
          <a:p>
            <a:pPr marL="228600" lvl="0" indent="-228600" algn="l" rtl="0">
              <a:lnSpc>
                <a:spcPct val="100000"/>
              </a:lnSpc>
              <a:spcBef>
                <a:spcPts val="1000"/>
              </a:spcBef>
              <a:spcAft>
                <a:spcPts val="0"/>
              </a:spcAft>
              <a:buClr>
                <a:srgbClr val="222222"/>
              </a:buClr>
              <a:buSzPts val="2400"/>
              <a:buChar char="•"/>
            </a:pPr>
            <a:r>
              <a:rPr lang="en-US" sz="2400">
                <a:solidFill>
                  <a:srgbClr val="222222"/>
                </a:solidFill>
              </a:rPr>
              <a:t>A histogram is a chart that displays the shape of a distribution.  </a:t>
            </a:r>
            <a:endParaRPr/>
          </a:p>
          <a:p>
            <a:pPr marL="0" lvl="0" indent="0" algn="l" rtl="0">
              <a:lnSpc>
                <a:spcPct val="100000"/>
              </a:lnSpc>
              <a:spcBef>
                <a:spcPts val="1000"/>
              </a:spcBef>
              <a:spcAft>
                <a:spcPts val="0"/>
              </a:spcAft>
              <a:buClr>
                <a:srgbClr val="222222"/>
              </a:buClr>
              <a:buSzPts val="2400"/>
              <a:buNone/>
            </a:pPr>
            <a:r>
              <a:rPr lang="en-US" sz="2400">
                <a:solidFill>
                  <a:srgbClr val="222222"/>
                </a:solidFill>
              </a:rPr>
              <a:t>Steps to create histogram in Tableau.</a:t>
            </a:r>
            <a:endParaRPr/>
          </a:p>
          <a:p>
            <a:pPr marL="685800" lvl="1" indent="-228600" algn="l" rtl="0">
              <a:lnSpc>
                <a:spcPct val="100000"/>
              </a:lnSpc>
              <a:spcBef>
                <a:spcPts val="500"/>
              </a:spcBef>
              <a:spcAft>
                <a:spcPts val="0"/>
              </a:spcAft>
              <a:buClr>
                <a:srgbClr val="222222"/>
              </a:buClr>
              <a:buSzPts val="2400"/>
              <a:buFont typeface="Arial"/>
              <a:buAutoNum type="arabicPeriod"/>
            </a:pPr>
            <a:r>
              <a:rPr lang="en-US">
                <a:solidFill>
                  <a:srgbClr val="222222"/>
                </a:solidFill>
              </a:rPr>
              <a:t>Connect to the Sample - Superstore data source.</a:t>
            </a:r>
            <a:endParaRPr/>
          </a:p>
          <a:p>
            <a:pPr marL="685800" lvl="1" indent="-228600" algn="l" rtl="0">
              <a:lnSpc>
                <a:spcPct val="100000"/>
              </a:lnSpc>
              <a:spcBef>
                <a:spcPts val="500"/>
              </a:spcBef>
              <a:spcAft>
                <a:spcPts val="0"/>
              </a:spcAft>
              <a:buClr>
                <a:srgbClr val="222222"/>
              </a:buClr>
              <a:buSzPts val="2400"/>
              <a:buFont typeface="Arial"/>
              <a:buAutoNum type="arabicPeriod"/>
            </a:pPr>
            <a:r>
              <a:rPr lang="en-US">
                <a:solidFill>
                  <a:srgbClr val="222222"/>
                </a:solidFill>
              </a:rPr>
              <a:t>Drag Quantity to rows shelf.</a:t>
            </a:r>
            <a:endParaRPr/>
          </a:p>
          <a:p>
            <a:pPr marL="685800" lvl="1" indent="-228600" algn="l" rtl="0">
              <a:lnSpc>
                <a:spcPct val="100000"/>
              </a:lnSpc>
              <a:spcBef>
                <a:spcPts val="500"/>
              </a:spcBef>
              <a:spcAft>
                <a:spcPts val="0"/>
              </a:spcAft>
              <a:buClr>
                <a:srgbClr val="222222"/>
              </a:buClr>
              <a:buSzPts val="2400"/>
              <a:buFont typeface="Arial"/>
              <a:buAutoNum type="arabicPeriod"/>
            </a:pPr>
            <a:r>
              <a:rPr lang="en-US">
                <a:solidFill>
                  <a:srgbClr val="222222"/>
                </a:solidFill>
              </a:rPr>
              <a:t>Drag category to column shelf.</a:t>
            </a:r>
            <a:endParaRPr/>
          </a:p>
          <a:p>
            <a:pPr marL="685800" lvl="1" indent="-228600" algn="l" rtl="0">
              <a:lnSpc>
                <a:spcPct val="100000"/>
              </a:lnSpc>
              <a:spcBef>
                <a:spcPts val="500"/>
              </a:spcBef>
              <a:spcAft>
                <a:spcPts val="0"/>
              </a:spcAft>
              <a:buClr>
                <a:srgbClr val="222222"/>
              </a:buClr>
              <a:buSzPts val="2400"/>
              <a:buFont typeface="Arial"/>
              <a:buAutoNum type="arabicPeriod"/>
            </a:pPr>
            <a:r>
              <a:rPr lang="en-US">
                <a:solidFill>
                  <a:srgbClr val="222222"/>
                </a:solidFill>
              </a:rPr>
              <a:t>Click Show Me on the toolbar, then select the histogram chart type.</a:t>
            </a:r>
            <a:endParaRPr/>
          </a:p>
          <a:p>
            <a:pPr marL="685800" lvl="1" indent="-228600" algn="l" rtl="0">
              <a:lnSpc>
                <a:spcPct val="100000"/>
              </a:lnSpc>
              <a:spcBef>
                <a:spcPts val="500"/>
              </a:spcBef>
              <a:spcAft>
                <a:spcPts val="0"/>
              </a:spcAft>
              <a:buClr>
                <a:srgbClr val="222222"/>
              </a:buClr>
              <a:buSzPts val="2400"/>
              <a:buFont typeface="Arial"/>
              <a:buAutoNum type="arabicPeriod"/>
            </a:pPr>
            <a:r>
              <a:rPr lang="en-US">
                <a:solidFill>
                  <a:srgbClr val="222222"/>
                </a:solidFill>
              </a:rPr>
              <a:t>Drag the Region dimension in the color shelf under Marks to display a stack histogram.</a:t>
            </a:r>
            <a:endParaRPr/>
          </a:p>
          <a:p>
            <a:pPr marL="457200" lvl="1" indent="0" algn="l" rtl="0">
              <a:lnSpc>
                <a:spcPct val="100000"/>
              </a:lnSpc>
              <a:spcBef>
                <a:spcPts val="500"/>
              </a:spcBef>
              <a:spcAft>
                <a:spcPts val="0"/>
              </a:spcAft>
              <a:buClr>
                <a:schemeClr val="dk1"/>
              </a:buClr>
              <a:buSzPts val="2400"/>
              <a:buNone/>
            </a:pPr>
            <a:endParaRPr>
              <a:solidFill>
                <a:srgbClr val="222222"/>
              </a:solidFill>
            </a:endParaRPr>
          </a:p>
        </p:txBody>
      </p:sp>
      <p:pic>
        <p:nvPicPr>
          <p:cNvPr id="548" name="Google Shape;548;p45" descr="careereraonline Events | Eventbrite"/>
          <p:cNvPicPr preferRelativeResize="0"/>
          <p:nvPr/>
        </p:nvPicPr>
        <p:blipFill rotWithShape="1">
          <a:blip r:embed="rId3">
            <a:alphaModFix/>
          </a:blip>
          <a:srcRect t="27828" b="28506"/>
          <a:stretch/>
        </p:blipFill>
        <p:spPr>
          <a:xfrm>
            <a:off x="0" y="0"/>
            <a:ext cx="2600325" cy="1127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6"/>
          <p:cNvSpPr txBox="1">
            <a:spLocks noGrp="1"/>
          </p:cNvSpPr>
          <p:nvPr>
            <p:ph type="title"/>
          </p:nvPr>
        </p:nvSpPr>
        <p:spPr>
          <a:xfrm>
            <a:off x="812325" y="876300"/>
            <a:ext cx="9303226" cy="762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HISTOGRAM REPRESENTATION</a:t>
            </a:r>
            <a:endParaRPr/>
          </a:p>
        </p:txBody>
      </p:sp>
      <p:pic>
        <p:nvPicPr>
          <p:cNvPr id="554" name="Google Shape;554;p46"/>
          <p:cNvPicPr preferRelativeResize="0">
            <a:picLocks noGrp="1"/>
          </p:cNvPicPr>
          <p:nvPr>
            <p:ph type="body" idx="1"/>
          </p:nvPr>
        </p:nvPicPr>
        <p:blipFill rotWithShape="1">
          <a:blip r:embed="rId3">
            <a:alphaModFix/>
          </a:blip>
          <a:srcRect l="17560" t="3379" r="15408" b="6228"/>
          <a:stretch/>
        </p:blipFill>
        <p:spPr>
          <a:xfrm>
            <a:off x="1343026" y="1858737"/>
            <a:ext cx="8399688" cy="3929742"/>
          </a:xfrm>
          <a:prstGeom prst="rect">
            <a:avLst/>
          </a:prstGeom>
          <a:noFill/>
          <a:ln>
            <a:noFill/>
          </a:ln>
        </p:spPr>
      </p:pic>
      <p:pic>
        <p:nvPicPr>
          <p:cNvPr id="555" name="Google Shape;555;p46" descr="careereraonline Events | Eventbrite"/>
          <p:cNvPicPr preferRelativeResize="0"/>
          <p:nvPr/>
        </p:nvPicPr>
        <p:blipFill rotWithShape="1">
          <a:blip r:embed="rId4">
            <a:alphaModFix/>
          </a:blip>
          <a:srcRect t="27828" b="28506"/>
          <a:stretch/>
        </p:blipFill>
        <p:spPr>
          <a:xfrm>
            <a:off x="0" y="6349"/>
            <a:ext cx="2600325" cy="1127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7"/>
          <p:cNvSpPr txBox="1">
            <a:spLocks noGrp="1"/>
          </p:cNvSpPr>
          <p:nvPr>
            <p:ph type="title"/>
          </p:nvPr>
        </p:nvSpPr>
        <p:spPr>
          <a:xfrm>
            <a:off x="812324" y="1247775"/>
            <a:ext cx="9160351" cy="6381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SCATTER PLOT</a:t>
            </a:r>
            <a:endParaRPr/>
          </a:p>
        </p:txBody>
      </p:sp>
      <p:sp>
        <p:nvSpPr>
          <p:cNvPr id="561" name="Google Shape;561;p47"/>
          <p:cNvSpPr txBox="1">
            <a:spLocks noGrp="1"/>
          </p:cNvSpPr>
          <p:nvPr>
            <p:ph type="body" idx="1"/>
          </p:nvPr>
        </p:nvSpPr>
        <p:spPr>
          <a:xfrm>
            <a:off x="1371599" y="2006599"/>
            <a:ext cx="8485611" cy="3289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22222"/>
              </a:buClr>
              <a:buSzPts val="2400"/>
              <a:buFont typeface="Arial"/>
              <a:buNone/>
            </a:pPr>
            <a:r>
              <a:rPr lang="en-US" sz="2400">
                <a:solidFill>
                  <a:srgbClr val="222222"/>
                </a:solidFill>
              </a:rPr>
              <a:t> Steps to create Scatter Plot:</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 Here, let’s find the variation of sales and profit.</a:t>
            </a:r>
            <a:endParaRPr/>
          </a:p>
          <a:p>
            <a:pPr marL="457200" lvl="1" indent="0" algn="l" rtl="0">
              <a:lnSpc>
                <a:spcPct val="90000"/>
              </a:lnSpc>
              <a:spcBef>
                <a:spcPts val="500"/>
              </a:spcBef>
              <a:spcAft>
                <a:spcPts val="0"/>
              </a:spcAft>
              <a:buClr>
                <a:srgbClr val="222222"/>
              </a:buClr>
              <a:buSzPts val="2400"/>
              <a:buNone/>
            </a:pPr>
            <a:r>
              <a:rPr lang="en-US">
                <a:solidFill>
                  <a:srgbClr val="222222"/>
                </a:solidFill>
              </a:rPr>
              <a:t>Step 1 − Drag and drop the measure Sales to the Columns shelf.</a:t>
            </a:r>
            <a:endParaRPr/>
          </a:p>
          <a:p>
            <a:pPr marL="457200" lvl="1" indent="0" algn="l" rtl="0">
              <a:lnSpc>
                <a:spcPct val="90000"/>
              </a:lnSpc>
              <a:spcBef>
                <a:spcPts val="500"/>
              </a:spcBef>
              <a:spcAft>
                <a:spcPts val="0"/>
              </a:spcAft>
              <a:buClr>
                <a:srgbClr val="222222"/>
              </a:buClr>
              <a:buSzPts val="2400"/>
              <a:buNone/>
            </a:pPr>
            <a:r>
              <a:rPr lang="en-US">
                <a:solidFill>
                  <a:srgbClr val="222222"/>
                </a:solidFill>
              </a:rPr>
              <a:t>Step 2 − Drag and drop the measure Profit to the Rows shelf.</a:t>
            </a:r>
            <a:endParaRPr/>
          </a:p>
          <a:p>
            <a:pPr marL="457200" lvl="1" indent="0" algn="l" rtl="0">
              <a:lnSpc>
                <a:spcPct val="90000"/>
              </a:lnSpc>
              <a:spcBef>
                <a:spcPts val="500"/>
              </a:spcBef>
              <a:spcAft>
                <a:spcPts val="0"/>
              </a:spcAft>
              <a:buClr>
                <a:srgbClr val="222222"/>
              </a:buClr>
              <a:buSzPts val="2400"/>
              <a:buNone/>
            </a:pPr>
            <a:r>
              <a:rPr lang="en-US">
                <a:solidFill>
                  <a:srgbClr val="222222"/>
                </a:solidFill>
              </a:rPr>
              <a:t>Step 3 − Pull the dimension Sub-Category to the labels Shelf under Marks.</a:t>
            </a:r>
            <a:endParaRPr/>
          </a:p>
          <a:p>
            <a:pPr marL="0" lvl="0" indent="0" algn="l" rtl="0">
              <a:lnSpc>
                <a:spcPct val="90000"/>
              </a:lnSpc>
              <a:spcBef>
                <a:spcPts val="1000"/>
              </a:spcBef>
              <a:spcAft>
                <a:spcPts val="0"/>
              </a:spcAft>
              <a:buClr>
                <a:schemeClr val="dk1"/>
              </a:buClr>
              <a:buSzPts val="2400"/>
              <a:buNone/>
            </a:pPr>
            <a:endParaRPr sz="2400">
              <a:solidFill>
                <a:srgbClr val="222222"/>
              </a:solidFill>
            </a:endParaRPr>
          </a:p>
        </p:txBody>
      </p:sp>
      <p:pic>
        <p:nvPicPr>
          <p:cNvPr id="562" name="Google Shape;562;p47" descr="careereraonline Events | Eventbrite"/>
          <p:cNvPicPr preferRelativeResize="0"/>
          <p:nvPr/>
        </p:nvPicPr>
        <p:blipFill rotWithShape="1">
          <a:blip r:embed="rId3">
            <a:alphaModFix/>
          </a:blip>
          <a:srcRect t="27828" b="28506"/>
          <a:stretch/>
        </p:blipFill>
        <p:spPr>
          <a:xfrm>
            <a:off x="0" y="0"/>
            <a:ext cx="2600325" cy="1127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8"/>
          <p:cNvSpPr txBox="1">
            <a:spLocks noGrp="1"/>
          </p:cNvSpPr>
          <p:nvPr>
            <p:ph type="title"/>
          </p:nvPr>
        </p:nvSpPr>
        <p:spPr>
          <a:xfrm>
            <a:off x="1012349" y="1238250"/>
            <a:ext cx="9044887" cy="7096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SCATTER PLOT REPRESENTATION</a:t>
            </a:r>
            <a:endParaRPr/>
          </a:p>
        </p:txBody>
      </p:sp>
      <p:pic>
        <p:nvPicPr>
          <p:cNvPr id="568" name="Google Shape;568;p48"/>
          <p:cNvPicPr preferRelativeResize="0">
            <a:picLocks noGrp="1"/>
          </p:cNvPicPr>
          <p:nvPr>
            <p:ph type="body" idx="1"/>
          </p:nvPr>
        </p:nvPicPr>
        <p:blipFill rotWithShape="1">
          <a:blip r:embed="rId3">
            <a:alphaModFix/>
          </a:blip>
          <a:srcRect l="16474" t="5607" r="16209" b="8158"/>
          <a:stretch/>
        </p:blipFill>
        <p:spPr>
          <a:xfrm>
            <a:off x="1480060" y="2301875"/>
            <a:ext cx="8377151" cy="3686629"/>
          </a:xfrm>
          <a:prstGeom prst="rect">
            <a:avLst/>
          </a:prstGeom>
          <a:noFill/>
          <a:ln>
            <a:noFill/>
          </a:ln>
        </p:spPr>
      </p:pic>
      <p:pic>
        <p:nvPicPr>
          <p:cNvPr id="569" name="Google Shape;569;p48"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9"/>
          <p:cNvSpPr txBox="1">
            <a:spLocks noGrp="1"/>
          </p:cNvSpPr>
          <p:nvPr>
            <p:ph type="title"/>
          </p:nvPr>
        </p:nvSpPr>
        <p:spPr>
          <a:xfrm>
            <a:off x="812324" y="1057275"/>
            <a:ext cx="9044887" cy="6334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BOX PLOT</a:t>
            </a:r>
            <a:endParaRPr/>
          </a:p>
        </p:txBody>
      </p:sp>
      <p:sp>
        <p:nvSpPr>
          <p:cNvPr id="575" name="Google Shape;575;p49"/>
          <p:cNvSpPr txBox="1">
            <a:spLocks noGrp="1"/>
          </p:cNvSpPr>
          <p:nvPr>
            <p:ph type="body" idx="1"/>
          </p:nvPr>
        </p:nvSpPr>
        <p:spPr>
          <a:xfrm>
            <a:off x="1181100" y="1863725"/>
            <a:ext cx="8676111" cy="4275138"/>
          </a:xfrm>
          <a:prstGeom prst="rect">
            <a:avLst/>
          </a:prstGeom>
          <a:noFill/>
          <a:ln>
            <a:noFill/>
          </a:ln>
        </p:spPr>
        <p:txBody>
          <a:bodyPr spcFirstLastPara="1" wrap="square" lIns="91425" tIns="45700" rIns="91425" bIns="45700" anchor="ctr" anchorCtr="0">
            <a:noAutofit/>
          </a:bodyPr>
          <a:lstStyle/>
          <a:p>
            <a:pPr marL="228600" lvl="0" indent="-76200" algn="l" rtl="0">
              <a:lnSpc>
                <a:spcPct val="90000"/>
              </a:lnSpc>
              <a:spcBef>
                <a:spcPts val="0"/>
              </a:spcBef>
              <a:spcAft>
                <a:spcPts val="0"/>
              </a:spcAft>
              <a:buClr>
                <a:schemeClr val="dk1"/>
              </a:buClr>
              <a:buSzPts val="2400"/>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Boxes indicate the middle 50 percent of the data  .</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Follow these steps to create a box plot that shows discounts by region and customer segment :</a:t>
            </a:r>
            <a:endParaRPr dirty="0"/>
          </a:p>
          <a:p>
            <a:pPr marL="457200" lvl="1" indent="0" algn="l" rtl="0">
              <a:lnSpc>
                <a:spcPct val="90000"/>
              </a:lnSpc>
              <a:spcBef>
                <a:spcPts val="500"/>
              </a:spcBef>
              <a:spcAft>
                <a:spcPts val="0"/>
              </a:spcAft>
              <a:buClr>
                <a:srgbClr val="222222"/>
              </a:buClr>
              <a:buSzPts val="2000"/>
              <a:buNone/>
            </a:pPr>
            <a:r>
              <a:rPr lang="en-US" sz="2000" dirty="0">
                <a:solidFill>
                  <a:srgbClr val="222222"/>
                </a:solidFill>
              </a:rPr>
              <a:t>1. </a:t>
            </a:r>
            <a:r>
              <a:rPr lang="en-US" dirty="0">
                <a:solidFill>
                  <a:srgbClr val="222222"/>
                </a:solidFill>
              </a:rPr>
              <a:t>Connect to the Sample - Superstore data source.</a:t>
            </a:r>
            <a:endParaRPr dirty="0"/>
          </a:p>
          <a:p>
            <a:pPr marL="685800" lvl="1" indent="-228600" algn="l" rtl="0">
              <a:lnSpc>
                <a:spcPct val="90000"/>
              </a:lnSpc>
              <a:spcBef>
                <a:spcPts val="500"/>
              </a:spcBef>
              <a:spcAft>
                <a:spcPts val="0"/>
              </a:spcAft>
              <a:buClr>
                <a:srgbClr val="222222"/>
              </a:buClr>
              <a:buSzPts val="2400"/>
              <a:buFont typeface="Arial"/>
              <a:buAutoNum type="arabicPeriod" startAt="2"/>
            </a:pPr>
            <a:r>
              <a:rPr lang="en-US" dirty="0">
                <a:solidFill>
                  <a:srgbClr val="222222"/>
                </a:solidFill>
              </a:rPr>
              <a:t> Drag the Segment dimension to Columns.</a:t>
            </a:r>
            <a:endParaRPr dirty="0"/>
          </a:p>
          <a:p>
            <a:pPr marL="685800" lvl="1" indent="-228600" algn="l" rtl="0">
              <a:lnSpc>
                <a:spcPct val="90000"/>
              </a:lnSpc>
              <a:spcBef>
                <a:spcPts val="500"/>
              </a:spcBef>
              <a:spcAft>
                <a:spcPts val="0"/>
              </a:spcAft>
              <a:buClr>
                <a:srgbClr val="222222"/>
              </a:buClr>
              <a:buSzPts val="2400"/>
              <a:buFont typeface="Arial"/>
              <a:buAutoNum type="arabicPeriod" startAt="2"/>
            </a:pPr>
            <a:r>
              <a:rPr lang="en-US" dirty="0">
                <a:solidFill>
                  <a:srgbClr val="222222"/>
                </a:solidFill>
              </a:rPr>
              <a:t> Drag the Discount measure to Rows.</a:t>
            </a:r>
            <a:endParaRPr dirty="0"/>
          </a:p>
          <a:p>
            <a:pPr marL="685800" lvl="1" indent="-228600" algn="l" rtl="0">
              <a:lnSpc>
                <a:spcPct val="90000"/>
              </a:lnSpc>
              <a:spcBef>
                <a:spcPts val="500"/>
              </a:spcBef>
              <a:spcAft>
                <a:spcPts val="0"/>
              </a:spcAft>
              <a:buClr>
                <a:srgbClr val="222222"/>
              </a:buClr>
              <a:buSzPts val="2400"/>
              <a:buFont typeface="Arial"/>
              <a:buAutoNum type="arabicPeriod" startAt="2"/>
            </a:pPr>
            <a:r>
              <a:rPr lang="en-US" dirty="0">
                <a:solidFill>
                  <a:srgbClr val="222222"/>
                </a:solidFill>
              </a:rPr>
              <a:t> Drag the Region dimension to Columns, and drop it to the right of Segment.</a:t>
            </a:r>
            <a:endParaRPr dirty="0"/>
          </a:p>
          <a:p>
            <a:pPr marL="457200" lvl="1" indent="0" algn="l" rtl="0">
              <a:lnSpc>
                <a:spcPct val="90000"/>
              </a:lnSpc>
              <a:spcBef>
                <a:spcPts val="500"/>
              </a:spcBef>
              <a:spcAft>
                <a:spcPts val="0"/>
              </a:spcAft>
              <a:buClr>
                <a:srgbClr val="222222"/>
              </a:buClr>
              <a:buSzPts val="2400"/>
              <a:buNone/>
            </a:pPr>
            <a:r>
              <a:rPr lang="en-US" dirty="0">
                <a:solidFill>
                  <a:srgbClr val="222222"/>
                </a:solidFill>
              </a:rPr>
              <a:t>5. Click Show Me in the toolbar, then select the box-and-whisker plot chart type.</a:t>
            </a:r>
            <a:endParaRPr dirty="0"/>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p:txBody>
      </p:sp>
      <p:pic>
        <p:nvPicPr>
          <p:cNvPr id="576" name="Google Shape;576;p49" descr="careereraonline Events | Eventbrite"/>
          <p:cNvPicPr preferRelativeResize="0"/>
          <p:nvPr/>
        </p:nvPicPr>
        <p:blipFill rotWithShape="1">
          <a:blip r:embed="rId3">
            <a:alphaModFix/>
          </a:blip>
          <a:srcRect t="27828" b="28506"/>
          <a:stretch/>
        </p:blipFill>
        <p:spPr>
          <a:xfrm>
            <a:off x="0" y="53180"/>
            <a:ext cx="2600325" cy="1127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
          <p:cNvSpPr txBox="1">
            <a:spLocks noGrp="1"/>
          </p:cNvSpPr>
          <p:nvPr>
            <p:ph type="title"/>
          </p:nvPr>
        </p:nvSpPr>
        <p:spPr>
          <a:xfrm>
            <a:off x="1091496" y="1066800"/>
            <a:ext cx="9082987" cy="433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FEATURES AND USES OF TABLEAU</a:t>
            </a:r>
            <a:endParaRPr/>
          </a:p>
        </p:txBody>
      </p:sp>
      <p:pic>
        <p:nvPicPr>
          <p:cNvPr id="264" name="Google Shape;264;p5" descr="10 Features of Tableau to Smoothen your Data Visualization Tasks - DataFlair"/>
          <p:cNvPicPr preferRelativeResize="0"/>
          <p:nvPr/>
        </p:nvPicPr>
        <p:blipFill rotWithShape="1">
          <a:blip r:embed="rId3">
            <a:alphaModFix/>
          </a:blip>
          <a:srcRect/>
          <a:stretch/>
        </p:blipFill>
        <p:spPr>
          <a:xfrm>
            <a:off x="1190626" y="1805652"/>
            <a:ext cx="8591550" cy="4156998"/>
          </a:xfrm>
          <a:prstGeom prst="rect">
            <a:avLst/>
          </a:prstGeom>
          <a:noFill/>
          <a:ln>
            <a:noFill/>
          </a:ln>
        </p:spPr>
      </p:pic>
      <p:pic>
        <p:nvPicPr>
          <p:cNvPr id="265" name="Google Shape;265;p5" descr="careereraonline Events | Eventbrite"/>
          <p:cNvPicPr preferRelativeResize="0"/>
          <p:nvPr/>
        </p:nvPicPr>
        <p:blipFill rotWithShape="1">
          <a:blip r:embed="rId4">
            <a:alphaModFix/>
          </a:blip>
          <a:srcRect t="27828" b="28506"/>
          <a:stretch/>
        </p:blipFill>
        <p:spPr>
          <a:xfrm>
            <a:off x="0" y="0"/>
            <a:ext cx="2581275" cy="1127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0"/>
          <p:cNvSpPr txBox="1">
            <a:spLocks noGrp="1"/>
          </p:cNvSpPr>
          <p:nvPr>
            <p:ph type="title"/>
          </p:nvPr>
        </p:nvSpPr>
        <p:spPr>
          <a:xfrm>
            <a:off x="888524" y="904875"/>
            <a:ext cx="9044887" cy="7191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BOX PLOT REPRESENTATION</a:t>
            </a:r>
            <a:endParaRPr/>
          </a:p>
        </p:txBody>
      </p:sp>
      <p:pic>
        <p:nvPicPr>
          <p:cNvPr id="582" name="Google Shape;582;p50"/>
          <p:cNvPicPr preferRelativeResize="0"/>
          <p:nvPr/>
        </p:nvPicPr>
        <p:blipFill rotWithShape="1">
          <a:blip r:embed="rId3">
            <a:alphaModFix/>
          </a:blip>
          <a:srcRect/>
          <a:stretch/>
        </p:blipFill>
        <p:spPr>
          <a:xfrm>
            <a:off x="1358079" y="1920146"/>
            <a:ext cx="8467726" cy="4032979"/>
          </a:xfrm>
          <a:prstGeom prst="rect">
            <a:avLst/>
          </a:prstGeom>
          <a:noFill/>
          <a:ln>
            <a:noFill/>
          </a:ln>
        </p:spPr>
      </p:pic>
      <p:pic>
        <p:nvPicPr>
          <p:cNvPr id="583" name="Google Shape;583;p50"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1"/>
          <p:cNvSpPr txBox="1">
            <a:spLocks noGrp="1"/>
          </p:cNvSpPr>
          <p:nvPr>
            <p:ph type="title"/>
          </p:nvPr>
        </p:nvSpPr>
        <p:spPr>
          <a:xfrm>
            <a:off x="812324" y="1121229"/>
            <a:ext cx="9044887" cy="56945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SIMPLE PIE CHART</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589" name="Google Shape;589;p51"/>
          <p:cNvSpPr txBox="1">
            <a:spLocks noGrp="1"/>
          </p:cNvSpPr>
          <p:nvPr>
            <p:ph type="body" idx="1"/>
          </p:nvPr>
        </p:nvSpPr>
        <p:spPr>
          <a:xfrm>
            <a:off x="1066800" y="2054225"/>
            <a:ext cx="8790411" cy="3527425"/>
          </a:xfrm>
          <a:prstGeom prst="rect">
            <a:avLst/>
          </a:prstGeom>
          <a:noFill/>
          <a:ln>
            <a:noFill/>
          </a:ln>
        </p:spPr>
        <p:txBody>
          <a:bodyPr spcFirstLastPara="1" wrap="square" lIns="91425" tIns="45700" rIns="91425" bIns="45700" anchor="ctr" anchorCtr="0">
            <a:normAutofit/>
          </a:bodyPr>
          <a:lstStyle/>
          <a:p>
            <a:pPr marL="228600" lvl="0" indent="-76200" algn="l" rtl="0">
              <a:lnSpc>
                <a:spcPct val="90000"/>
              </a:lnSpc>
              <a:spcBef>
                <a:spcPts val="0"/>
              </a:spcBef>
              <a:spcAft>
                <a:spcPts val="0"/>
              </a:spcAft>
              <a:buClr>
                <a:schemeClr val="dk1"/>
              </a:buClr>
              <a:buSzPts val="2400"/>
              <a:buNone/>
            </a:pPr>
            <a:endParaRPr sz="2400" dirty="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Choose one dimension and one measure to create a simple pie chart.</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Follow the steps to create a pie chart in Tableau:</a:t>
            </a:r>
            <a:endParaRPr dirty="0"/>
          </a:p>
          <a:p>
            <a:pPr marL="457200" lvl="1" indent="0" algn="l" rtl="0">
              <a:lnSpc>
                <a:spcPct val="90000"/>
              </a:lnSpc>
              <a:spcBef>
                <a:spcPts val="500"/>
              </a:spcBef>
              <a:spcAft>
                <a:spcPts val="0"/>
              </a:spcAft>
              <a:buClr>
                <a:srgbClr val="222222"/>
              </a:buClr>
              <a:buSzPts val="2000"/>
              <a:buNone/>
            </a:pPr>
            <a:r>
              <a:rPr lang="en-US" sz="2000" dirty="0">
                <a:solidFill>
                  <a:srgbClr val="222222"/>
                </a:solidFill>
              </a:rPr>
              <a:t>1</a:t>
            </a:r>
            <a:r>
              <a:rPr lang="en-US" dirty="0">
                <a:solidFill>
                  <a:srgbClr val="222222"/>
                </a:solidFill>
              </a:rPr>
              <a:t>. Drag the dimension named region and drop it in the colors and label marks. .</a:t>
            </a:r>
            <a:endParaRPr dirty="0"/>
          </a:p>
          <a:p>
            <a:pPr marL="457200" lvl="1" indent="0" algn="l" rtl="0">
              <a:lnSpc>
                <a:spcPct val="90000"/>
              </a:lnSpc>
              <a:spcBef>
                <a:spcPts val="500"/>
              </a:spcBef>
              <a:spcAft>
                <a:spcPts val="0"/>
              </a:spcAft>
              <a:buClr>
                <a:srgbClr val="222222"/>
              </a:buClr>
              <a:buSzPts val="2400"/>
              <a:buNone/>
            </a:pPr>
            <a:r>
              <a:rPr lang="en-US" dirty="0">
                <a:solidFill>
                  <a:srgbClr val="222222"/>
                </a:solidFill>
              </a:rPr>
              <a:t>2. Drag the measure named profit and drop it in the size mark and angle mark.</a:t>
            </a:r>
            <a:endParaRPr dirty="0"/>
          </a:p>
          <a:p>
            <a:pPr marL="457200" lvl="1" indent="0" algn="l" rtl="0">
              <a:lnSpc>
                <a:spcPct val="90000"/>
              </a:lnSpc>
              <a:spcBef>
                <a:spcPts val="500"/>
              </a:spcBef>
              <a:spcAft>
                <a:spcPts val="0"/>
              </a:spcAft>
              <a:buClr>
                <a:srgbClr val="222222"/>
              </a:buClr>
              <a:buSzPts val="2400"/>
              <a:buNone/>
            </a:pPr>
            <a:r>
              <a:rPr lang="en-US" dirty="0">
                <a:solidFill>
                  <a:srgbClr val="222222"/>
                </a:solidFill>
              </a:rPr>
              <a:t>3. Click Show Me in the toolbar, then select pie-chart type.</a:t>
            </a:r>
            <a:endParaRPr dirty="0"/>
          </a:p>
          <a:p>
            <a:pPr marL="457200" lvl="1" indent="0" algn="l" rtl="0">
              <a:lnSpc>
                <a:spcPct val="90000"/>
              </a:lnSpc>
              <a:spcBef>
                <a:spcPts val="500"/>
              </a:spcBef>
              <a:spcAft>
                <a:spcPts val="0"/>
              </a:spcAft>
              <a:buClr>
                <a:schemeClr val="dk1"/>
              </a:buClr>
              <a:buSzPts val="2400"/>
              <a:buNone/>
            </a:pPr>
            <a:endParaRPr dirty="0">
              <a:solidFill>
                <a:srgbClr val="222222"/>
              </a:solidFill>
            </a:endParaRPr>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p:txBody>
      </p:sp>
      <p:pic>
        <p:nvPicPr>
          <p:cNvPr id="590" name="Google Shape;590;p51" descr="careereraonline Events | Eventbrite"/>
          <p:cNvPicPr preferRelativeResize="0"/>
          <p:nvPr/>
        </p:nvPicPr>
        <p:blipFill rotWithShape="1">
          <a:blip r:embed="rId3">
            <a:alphaModFix/>
          </a:blip>
          <a:srcRect t="27828" b="28506"/>
          <a:stretch/>
        </p:blipFill>
        <p:spPr>
          <a:xfrm>
            <a:off x="0" y="-5897"/>
            <a:ext cx="2600325" cy="1127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2"/>
          <p:cNvSpPr txBox="1">
            <a:spLocks noGrp="1"/>
          </p:cNvSpPr>
          <p:nvPr>
            <p:ph type="title"/>
          </p:nvPr>
        </p:nvSpPr>
        <p:spPr>
          <a:xfrm>
            <a:off x="800100" y="1065439"/>
            <a:ext cx="9191625" cy="6252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PIE CHART REPRESENTATION</a:t>
            </a:r>
            <a:endParaRPr/>
          </a:p>
        </p:txBody>
      </p:sp>
      <p:pic>
        <p:nvPicPr>
          <p:cNvPr id="596" name="Google Shape;596;p52"/>
          <p:cNvPicPr preferRelativeResize="0"/>
          <p:nvPr/>
        </p:nvPicPr>
        <p:blipFill rotWithShape="1">
          <a:blip r:embed="rId3">
            <a:alphaModFix/>
          </a:blip>
          <a:srcRect l="16875" t="20635" r="48302" b="31746"/>
          <a:stretch/>
        </p:blipFill>
        <p:spPr>
          <a:xfrm>
            <a:off x="1773207" y="1982561"/>
            <a:ext cx="7980393" cy="3810000"/>
          </a:xfrm>
          <a:prstGeom prst="rect">
            <a:avLst/>
          </a:prstGeom>
          <a:noFill/>
          <a:ln>
            <a:noFill/>
          </a:ln>
        </p:spPr>
      </p:pic>
      <p:pic>
        <p:nvPicPr>
          <p:cNvPr id="597" name="Google Shape;597;p52"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title"/>
          </p:nvPr>
        </p:nvSpPr>
        <p:spPr>
          <a:xfrm>
            <a:off x="838200" y="990600"/>
            <a:ext cx="9044887" cy="6524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468D"/>
              </a:buClr>
              <a:buSzPts val="3600"/>
              <a:buFont typeface="Arial"/>
              <a:buNone/>
            </a:pPr>
            <a:br>
              <a:rPr lang="en-US" sz="3600">
                <a:solidFill>
                  <a:srgbClr val="00468D"/>
                </a:solidFill>
                <a:latin typeface="Arial"/>
                <a:ea typeface="Arial"/>
                <a:cs typeface="Arial"/>
                <a:sym typeface="Arial"/>
              </a:rPr>
            </a:br>
            <a:r>
              <a:rPr lang="en-US" sz="3600">
                <a:solidFill>
                  <a:srgbClr val="00468D"/>
                </a:solidFill>
                <a:latin typeface="Arial"/>
                <a:ea typeface="Arial"/>
                <a:cs typeface="Arial"/>
                <a:sym typeface="Arial"/>
              </a:rPr>
              <a:t>CREATE A DASHBOARD</a:t>
            </a:r>
            <a:br>
              <a:rPr lang="en-US" sz="3600">
                <a:solidFill>
                  <a:srgbClr val="00468D"/>
                </a:solidFill>
                <a:latin typeface="Arial"/>
                <a:ea typeface="Arial"/>
                <a:cs typeface="Arial"/>
                <a:sym typeface="Arial"/>
              </a:rPr>
            </a:br>
            <a:endParaRPr sz="3600">
              <a:solidFill>
                <a:srgbClr val="00468D"/>
              </a:solidFill>
              <a:latin typeface="Arial"/>
              <a:ea typeface="Arial"/>
              <a:cs typeface="Arial"/>
              <a:sym typeface="Arial"/>
            </a:endParaRPr>
          </a:p>
        </p:txBody>
      </p:sp>
      <p:sp>
        <p:nvSpPr>
          <p:cNvPr id="603" name="Google Shape;603;p53"/>
          <p:cNvSpPr txBox="1">
            <a:spLocks noGrp="1"/>
          </p:cNvSpPr>
          <p:nvPr>
            <p:ph type="body" idx="1"/>
          </p:nvPr>
        </p:nvSpPr>
        <p:spPr>
          <a:xfrm>
            <a:off x="838199" y="1795462"/>
            <a:ext cx="9044887" cy="4275138"/>
          </a:xfrm>
          <a:prstGeom prst="rect">
            <a:avLst/>
          </a:prstGeom>
          <a:noFill/>
          <a:ln>
            <a:noFill/>
          </a:ln>
        </p:spPr>
        <p:txBody>
          <a:bodyPr spcFirstLastPara="1" wrap="square" lIns="91425" tIns="45700" rIns="91425" bIns="45700" anchor="ctr" anchorCtr="0">
            <a:normAutofit lnSpcReduction="10000"/>
          </a:bodyPr>
          <a:lstStyle/>
          <a:p>
            <a:pPr marL="228600" lvl="0" indent="-228600" algn="l" rtl="0">
              <a:lnSpc>
                <a:spcPct val="100000"/>
              </a:lnSpc>
              <a:spcBef>
                <a:spcPts val="0"/>
              </a:spcBef>
              <a:spcAft>
                <a:spcPts val="0"/>
              </a:spcAft>
              <a:buClr>
                <a:srgbClr val="222222"/>
              </a:buClr>
              <a:buSzPts val="2400"/>
              <a:buChar char="•"/>
            </a:pPr>
            <a:r>
              <a:rPr lang="en-US" sz="2400" dirty="0">
                <a:solidFill>
                  <a:srgbClr val="222222"/>
                </a:solidFill>
              </a:rPr>
              <a:t>Creating a dashboard in Tableau is much easier as you create your new worksheet.</a:t>
            </a:r>
            <a:endParaRPr dirty="0"/>
          </a:p>
          <a:p>
            <a:pPr marL="228600" lvl="0" indent="-228600" algn="l" rtl="0">
              <a:lnSpc>
                <a:spcPct val="100000"/>
              </a:lnSpc>
              <a:spcBef>
                <a:spcPts val="1000"/>
              </a:spcBef>
              <a:spcAft>
                <a:spcPts val="0"/>
              </a:spcAft>
              <a:buClr>
                <a:srgbClr val="222222"/>
              </a:buClr>
              <a:buSzPts val="2400"/>
              <a:buChar char="•"/>
            </a:pPr>
            <a:r>
              <a:rPr lang="en-US" sz="2400" dirty="0">
                <a:solidFill>
                  <a:srgbClr val="222222"/>
                </a:solidFill>
              </a:rPr>
              <a:t>Steps to follow to create a dashboard:</a:t>
            </a:r>
            <a:endParaRPr dirty="0"/>
          </a:p>
          <a:p>
            <a:pPr marL="971550" lvl="1" indent="-514350" algn="l" rtl="0">
              <a:lnSpc>
                <a:spcPct val="100000"/>
              </a:lnSpc>
              <a:spcBef>
                <a:spcPts val="500"/>
              </a:spcBef>
              <a:spcAft>
                <a:spcPts val="0"/>
              </a:spcAft>
              <a:buClr>
                <a:srgbClr val="222222"/>
              </a:buClr>
              <a:buSzPts val="2400"/>
              <a:buFont typeface="Arial"/>
              <a:buAutoNum type="romanLcPeriod"/>
            </a:pPr>
            <a:r>
              <a:rPr lang="en-US" dirty="0">
                <a:solidFill>
                  <a:srgbClr val="222222"/>
                </a:solidFill>
              </a:rPr>
              <a:t>At the bottom of the workbook, click the New Dashboard icon:</a:t>
            </a:r>
            <a:endParaRPr dirty="0"/>
          </a:p>
          <a:p>
            <a:pPr marL="457200" lvl="1" indent="0" algn="l" rtl="0">
              <a:lnSpc>
                <a:spcPct val="100000"/>
              </a:lnSpc>
              <a:spcBef>
                <a:spcPts val="500"/>
              </a:spcBef>
              <a:spcAft>
                <a:spcPts val="0"/>
              </a:spcAft>
              <a:buClr>
                <a:schemeClr val="dk1"/>
              </a:buClr>
              <a:buSzPts val="2400"/>
              <a:buFont typeface="Arial"/>
              <a:buNone/>
            </a:pPr>
            <a:endParaRPr dirty="0">
              <a:solidFill>
                <a:srgbClr val="222222"/>
              </a:solidFill>
            </a:endParaRPr>
          </a:p>
          <a:p>
            <a:pPr marL="0" lvl="0" indent="0" algn="l" rtl="0">
              <a:lnSpc>
                <a:spcPct val="100000"/>
              </a:lnSpc>
              <a:spcBef>
                <a:spcPts val="1000"/>
              </a:spcBef>
              <a:spcAft>
                <a:spcPts val="0"/>
              </a:spcAft>
              <a:buClr>
                <a:srgbClr val="222222"/>
              </a:buClr>
              <a:buSzPts val="2400"/>
              <a:buFont typeface="Arial"/>
              <a:buNone/>
            </a:pPr>
            <a:r>
              <a:rPr lang="en-US" sz="2400" dirty="0">
                <a:solidFill>
                  <a:srgbClr val="222222"/>
                </a:solidFill>
              </a:rPr>
              <a:t>     </a:t>
            </a:r>
            <a:endParaRPr dirty="0"/>
          </a:p>
          <a:p>
            <a:pPr marL="0" lvl="0" indent="0" algn="l" rtl="0">
              <a:lnSpc>
                <a:spcPct val="100000"/>
              </a:lnSpc>
              <a:spcBef>
                <a:spcPts val="1000"/>
              </a:spcBef>
              <a:spcAft>
                <a:spcPts val="0"/>
              </a:spcAft>
              <a:buClr>
                <a:srgbClr val="222222"/>
              </a:buClr>
              <a:buSzPts val="2400"/>
              <a:buFont typeface="Arial"/>
              <a:buNone/>
            </a:pPr>
            <a:r>
              <a:rPr lang="en-US" sz="2400" dirty="0">
                <a:solidFill>
                  <a:srgbClr val="222222"/>
                </a:solidFill>
              </a:rPr>
              <a:t>    ii. Create multiple worksheets and drag it in the Dashboard.</a:t>
            </a:r>
            <a:endParaRPr dirty="0"/>
          </a:p>
          <a:p>
            <a:pPr marL="0" lvl="0" indent="0" algn="l" rtl="0">
              <a:lnSpc>
                <a:spcPct val="10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100000"/>
              </a:lnSpc>
              <a:spcBef>
                <a:spcPts val="1000"/>
              </a:spcBef>
              <a:spcAft>
                <a:spcPts val="0"/>
              </a:spcAft>
              <a:buClr>
                <a:srgbClr val="222222"/>
              </a:buClr>
              <a:buSzPts val="2400"/>
              <a:buFont typeface="Arial"/>
              <a:buNone/>
            </a:pPr>
            <a:br>
              <a:rPr lang="en-US" sz="2400" dirty="0">
                <a:solidFill>
                  <a:srgbClr val="222222"/>
                </a:solidFill>
              </a:rPr>
            </a:br>
            <a:endParaRPr sz="2400" dirty="0">
              <a:solidFill>
                <a:srgbClr val="222222"/>
              </a:solidFill>
            </a:endParaRPr>
          </a:p>
        </p:txBody>
      </p:sp>
      <p:pic>
        <p:nvPicPr>
          <p:cNvPr id="604" name="Google Shape;604;p53"/>
          <p:cNvPicPr preferRelativeResize="0"/>
          <p:nvPr/>
        </p:nvPicPr>
        <p:blipFill rotWithShape="1">
          <a:blip r:embed="rId3">
            <a:alphaModFix/>
          </a:blip>
          <a:srcRect/>
          <a:stretch/>
        </p:blipFill>
        <p:spPr>
          <a:xfrm>
            <a:off x="3077607" y="3576541"/>
            <a:ext cx="2996512" cy="541747"/>
          </a:xfrm>
          <a:prstGeom prst="rect">
            <a:avLst/>
          </a:prstGeom>
          <a:noFill/>
          <a:ln>
            <a:noFill/>
          </a:ln>
        </p:spPr>
      </p:pic>
      <p:pic>
        <p:nvPicPr>
          <p:cNvPr id="605" name="Google Shape;605;p53"/>
          <p:cNvPicPr preferRelativeResize="0"/>
          <p:nvPr/>
        </p:nvPicPr>
        <p:blipFill rotWithShape="1">
          <a:blip r:embed="rId4">
            <a:alphaModFix/>
          </a:blip>
          <a:srcRect t="12670" r="24844" b="42949"/>
          <a:stretch/>
        </p:blipFill>
        <p:spPr>
          <a:xfrm>
            <a:off x="2308914" y="4784570"/>
            <a:ext cx="5645494" cy="1508124"/>
          </a:xfrm>
          <a:prstGeom prst="rect">
            <a:avLst/>
          </a:prstGeom>
          <a:noFill/>
          <a:ln>
            <a:noFill/>
          </a:ln>
        </p:spPr>
      </p:pic>
      <p:pic>
        <p:nvPicPr>
          <p:cNvPr id="606" name="Google Shape;606;p53" descr="careereraonline Events | Eventbrite"/>
          <p:cNvPicPr preferRelativeResize="0"/>
          <p:nvPr/>
        </p:nvPicPr>
        <p:blipFill rotWithShape="1">
          <a:blip r:embed="rId5">
            <a:alphaModFix/>
          </a:blip>
          <a:srcRect t="27828" b="28506"/>
          <a:stretch/>
        </p:blipFill>
        <p:spPr>
          <a:xfrm>
            <a:off x="0" y="86753"/>
            <a:ext cx="2600325" cy="1127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4"/>
          <p:cNvSpPr txBox="1">
            <a:spLocks noGrp="1"/>
          </p:cNvSpPr>
          <p:nvPr>
            <p:ph type="title"/>
          </p:nvPr>
        </p:nvSpPr>
        <p:spPr>
          <a:xfrm>
            <a:off x="812324" y="942975"/>
            <a:ext cx="9044887" cy="7477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ADD FILTERS AND ACTIONS</a:t>
            </a:r>
            <a:endParaRPr/>
          </a:p>
        </p:txBody>
      </p:sp>
      <p:sp>
        <p:nvSpPr>
          <p:cNvPr id="612" name="Google Shape;612;p54"/>
          <p:cNvSpPr txBox="1">
            <a:spLocks noGrp="1"/>
          </p:cNvSpPr>
          <p:nvPr>
            <p:ph type="body" idx="1"/>
          </p:nvPr>
        </p:nvSpPr>
        <p:spPr>
          <a:xfrm>
            <a:off x="1390650" y="1774031"/>
            <a:ext cx="8466561" cy="1578769"/>
          </a:xfrm>
          <a:prstGeom prst="rect">
            <a:avLst/>
          </a:prstGeom>
          <a:noFill/>
          <a:ln>
            <a:noFill/>
          </a:ln>
        </p:spPr>
        <p:txBody>
          <a:bodyPr spcFirstLastPara="1" wrap="square" lIns="91425" tIns="45700" rIns="91425" bIns="45700" anchor="ctr" anchorCtr="0">
            <a:noAutofit/>
          </a:bodyPr>
          <a:lstStyle/>
          <a:p>
            <a:pPr marL="0" lvl="0" indent="0" algn="l" rtl="0">
              <a:lnSpc>
                <a:spcPct val="110000"/>
              </a:lnSpc>
              <a:spcBef>
                <a:spcPts val="0"/>
              </a:spcBef>
              <a:spcAft>
                <a:spcPts val="0"/>
              </a:spcAft>
              <a:buClr>
                <a:srgbClr val="222222"/>
              </a:buClr>
              <a:buSzPts val="2400"/>
              <a:buFont typeface="Arial"/>
              <a:buNone/>
            </a:pPr>
            <a:br>
              <a:rPr lang="en-US" sz="2400" dirty="0">
                <a:solidFill>
                  <a:srgbClr val="222222"/>
                </a:solidFill>
              </a:rPr>
            </a:br>
            <a:endParaRPr sz="2400" dirty="0">
              <a:solidFill>
                <a:srgbClr val="222222"/>
              </a:solidFill>
            </a:endParaRPr>
          </a:p>
          <a:p>
            <a:pPr marL="0" lvl="0" indent="0" algn="l" rtl="0">
              <a:lnSpc>
                <a:spcPct val="110000"/>
              </a:lnSpc>
              <a:spcBef>
                <a:spcPts val="1000"/>
              </a:spcBef>
              <a:spcAft>
                <a:spcPts val="0"/>
              </a:spcAft>
              <a:buClr>
                <a:schemeClr val="dk1"/>
              </a:buClr>
              <a:buSzPts val="2400"/>
              <a:buNone/>
            </a:pPr>
            <a:endParaRPr sz="2400" dirty="0">
              <a:solidFill>
                <a:srgbClr val="222222"/>
              </a:solidFill>
            </a:endParaRPr>
          </a:p>
          <a:p>
            <a:pPr marL="228600" lvl="0" indent="-76200" algn="l" rtl="0">
              <a:lnSpc>
                <a:spcPct val="110000"/>
              </a:lnSpc>
              <a:spcBef>
                <a:spcPts val="1000"/>
              </a:spcBef>
              <a:spcAft>
                <a:spcPts val="0"/>
              </a:spcAft>
              <a:buClr>
                <a:schemeClr val="dk1"/>
              </a:buClr>
              <a:buSzPts val="2400"/>
              <a:buNone/>
            </a:pPr>
            <a:endParaRPr sz="2400" dirty="0">
              <a:solidFill>
                <a:srgbClr val="222222"/>
              </a:solidFill>
            </a:endParaRPr>
          </a:p>
          <a:p>
            <a:pPr marL="228600" lvl="0" indent="-76200" algn="l" rtl="0">
              <a:lnSpc>
                <a:spcPct val="110000"/>
              </a:lnSpc>
              <a:spcBef>
                <a:spcPts val="1000"/>
              </a:spcBef>
              <a:spcAft>
                <a:spcPts val="0"/>
              </a:spcAft>
              <a:buClr>
                <a:schemeClr val="dk1"/>
              </a:buClr>
              <a:buSzPts val="2400"/>
              <a:buNone/>
            </a:pPr>
            <a:endParaRPr sz="2400" dirty="0">
              <a:solidFill>
                <a:srgbClr val="222222"/>
              </a:solidFill>
            </a:endParaRPr>
          </a:p>
          <a:p>
            <a:pPr marL="0" lvl="0" indent="0" algn="l" rtl="0">
              <a:lnSpc>
                <a:spcPct val="110000"/>
              </a:lnSpc>
              <a:spcBef>
                <a:spcPts val="1000"/>
              </a:spcBef>
              <a:spcAft>
                <a:spcPts val="0"/>
              </a:spcAft>
              <a:buClr>
                <a:schemeClr val="dk1"/>
              </a:buClr>
              <a:buSzPts val="2400"/>
              <a:buNone/>
            </a:pPr>
            <a:endParaRPr sz="2400" dirty="0">
              <a:solidFill>
                <a:srgbClr val="222222"/>
              </a:solidFill>
            </a:endParaRPr>
          </a:p>
          <a:p>
            <a:pPr marL="0" lvl="0" indent="0" algn="l" rtl="0">
              <a:lnSpc>
                <a:spcPct val="110000"/>
              </a:lnSpc>
              <a:spcBef>
                <a:spcPts val="1000"/>
              </a:spcBef>
              <a:spcAft>
                <a:spcPts val="0"/>
              </a:spcAft>
              <a:buClr>
                <a:schemeClr val="dk1"/>
              </a:buClr>
              <a:buSzPts val="2400"/>
              <a:buNone/>
            </a:pPr>
            <a:endParaRPr sz="2400" dirty="0">
              <a:solidFill>
                <a:srgbClr val="222222"/>
              </a:solidFill>
            </a:endParaRPr>
          </a:p>
          <a:p>
            <a:pPr marL="228600" lvl="0" indent="-76200" algn="l" rtl="0">
              <a:lnSpc>
                <a:spcPct val="110000"/>
              </a:lnSpc>
              <a:spcBef>
                <a:spcPts val="1000"/>
              </a:spcBef>
              <a:spcAft>
                <a:spcPts val="0"/>
              </a:spcAft>
              <a:buClr>
                <a:schemeClr val="dk1"/>
              </a:buClr>
              <a:buSzPts val="2400"/>
              <a:buNone/>
            </a:pPr>
            <a:endParaRPr sz="2400" dirty="0">
              <a:solidFill>
                <a:srgbClr val="222222"/>
              </a:solidFill>
            </a:endParaRPr>
          </a:p>
          <a:p>
            <a:pPr marL="228600" lvl="0" indent="-228600" algn="l" rtl="0">
              <a:lnSpc>
                <a:spcPct val="110000"/>
              </a:lnSpc>
              <a:spcBef>
                <a:spcPts val="1000"/>
              </a:spcBef>
              <a:spcAft>
                <a:spcPts val="0"/>
              </a:spcAft>
              <a:buClr>
                <a:srgbClr val="222222"/>
              </a:buClr>
              <a:buSzPts val="2400"/>
              <a:buChar char="•"/>
            </a:pPr>
            <a:r>
              <a:rPr lang="en-US" sz="2400" dirty="0">
                <a:solidFill>
                  <a:srgbClr val="222222"/>
                </a:solidFill>
              </a:rPr>
              <a:t>You can add interactivity such as filters and add some actions to dashboards to enhance users’ interaction with the data.</a:t>
            </a:r>
            <a:endParaRPr dirty="0"/>
          </a:p>
          <a:p>
            <a:pPr marL="228600" lvl="0" indent="-228600" algn="l" rtl="0">
              <a:lnSpc>
                <a:spcPct val="110000"/>
              </a:lnSpc>
              <a:spcBef>
                <a:spcPts val="1000"/>
              </a:spcBef>
              <a:spcAft>
                <a:spcPts val="0"/>
              </a:spcAft>
              <a:buClr>
                <a:srgbClr val="222222"/>
              </a:buClr>
              <a:buSzPts val="2400"/>
              <a:buChar char="•"/>
            </a:pPr>
            <a:r>
              <a:rPr lang="en-US" sz="2400" dirty="0">
                <a:solidFill>
                  <a:srgbClr val="222222"/>
                </a:solidFill>
              </a:rPr>
              <a:t>In the upper corner of sheet, click on the drop down arrow option to edit and add filters  on the sheets in the dashboard.</a:t>
            </a:r>
            <a:endParaRPr dirty="0"/>
          </a:p>
          <a:p>
            <a:pPr marL="0" lvl="0" indent="0" algn="l" rtl="0">
              <a:lnSpc>
                <a:spcPct val="11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110000"/>
              </a:lnSpc>
              <a:spcBef>
                <a:spcPts val="1000"/>
              </a:spcBef>
              <a:spcAft>
                <a:spcPts val="0"/>
              </a:spcAft>
              <a:buClr>
                <a:srgbClr val="222222"/>
              </a:buClr>
              <a:buSzPts val="2400"/>
              <a:buFont typeface="Arial"/>
              <a:buNone/>
            </a:pPr>
            <a:r>
              <a:rPr lang="en-US" sz="2400" dirty="0">
                <a:solidFill>
                  <a:srgbClr val="222222"/>
                </a:solidFill>
              </a:rPr>
              <a:t> </a:t>
            </a:r>
            <a:endParaRPr dirty="0"/>
          </a:p>
          <a:p>
            <a:pPr marL="0" lvl="0" indent="0" algn="l" rtl="0">
              <a:lnSpc>
                <a:spcPct val="110000"/>
              </a:lnSpc>
              <a:spcBef>
                <a:spcPts val="1000"/>
              </a:spcBef>
              <a:spcAft>
                <a:spcPts val="0"/>
              </a:spcAft>
              <a:buClr>
                <a:schemeClr val="dk1"/>
              </a:buClr>
              <a:buSzPts val="2400"/>
              <a:buFont typeface="Arial"/>
              <a:buNone/>
            </a:pPr>
            <a:endParaRPr sz="2400" dirty="0">
              <a:solidFill>
                <a:srgbClr val="222222"/>
              </a:solidFill>
            </a:endParaRPr>
          </a:p>
          <a:p>
            <a:pPr marL="228600" lvl="0" indent="-76200" algn="l" rtl="0">
              <a:lnSpc>
                <a:spcPct val="110000"/>
              </a:lnSpc>
              <a:spcBef>
                <a:spcPts val="1000"/>
              </a:spcBef>
              <a:spcAft>
                <a:spcPts val="0"/>
              </a:spcAft>
              <a:buClr>
                <a:schemeClr val="dk1"/>
              </a:buClr>
              <a:buSzPts val="2400"/>
              <a:buNone/>
            </a:pPr>
            <a:endParaRPr sz="2400" dirty="0">
              <a:solidFill>
                <a:srgbClr val="222222"/>
              </a:solidFill>
            </a:endParaRPr>
          </a:p>
        </p:txBody>
      </p:sp>
      <p:pic>
        <p:nvPicPr>
          <p:cNvPr id="613" name="Google Shape;613;p54"/>
          <p:cNvPicPr preferRelativeResize="0"/>
          <p:nvPr/>
        </p:nvPicPr>
        <p:blipFill rotWithShape="1">
          <a:blip r:embed="rId3">
            <a:alphaModFix/>
          </a:blip>
          <a:srcRect l="23905" t="12083" r="11562" b="22500"/>
          <a:stretch/>
        </p:blipFill>
        <p:spPr>
          <a:xfrm>
            <a:off x="2046711" y="3767137"/>
            <a:ext cx="7810500" cy="2857501"/>
          </a:xfrm>
          <a:prstGeom prst="rect">
            <a:avLst/>
          </a:prstGeom>
          <a:noFill/>
          <a:ln>
            <a:noFill/>
          </a:ln>
        </p:spPr>
      </p:pic>
      <p:pic>
        <p:nvPicPr>
          <p:cNvPr id="614" name="Google Shape;614;p54"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5"/>
          <p:cNvSpPr txBox="1">
            <a:spLocks noGrp="1"/>
          </p:cNvSpPr>
          <p:nvPr>
            <p:ph type="title"/>
          </p:nvPr>
        </p:nvSpPr>
        <p:spPr>
          <a:xfrm>
            <a:off x="209548" y="1033462"/>
            <a:ext cx="10601325" cy="8429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r>
              <a:rPr lang="en-US" sz="3600">
                <a:solidFill>
                  <a:srgbClr val="00468D"/>
                </a:solidFill>
                <a:latin typeface="Arial"/>
                <a:ea typeface="Arial"/>
                <a:cs typeface="Arial"/>
                <a:sym typeface="Arial"/>
              </a:rPr>
              <a:t>DASHBOARD REPRESENTATION WITH MULTIPLE WORKSHEET’S</a:t>
            </a:r>
            <a:endParaRPr/>
          </a:p>
        </p:txBody>
      </p:sp>
      <p:pic>
        <p:nvPicPr>
          <p:cNvPr id="620" name="Google Shape;620;p55"/>
          <p:cNvPicPr preferRelativeResize="0"/>
          <p:nvPr/>
        </p:nvPicPr>
        <p:blipFill rotWithShape="1">
          <a:blip r:embed="rId3">
            <a:alphaModFix/>
          </a:blip>
          <a:srcRect l="25078" t="12500" r="21719" b="12778"/>
          <a:stretch/>
        </p:blipFill>
        <p:spPr>
          <a:xfrm>
            <a:off x="1152524" y="2160588"/>
            <a:ext cx="8715375" cy="4343400"/>
          </a:xfrm>
          <a:prstGeom prst="rect">
            <a:avLst/>
          </a:prstGeom>
          <a:noFill/>
          <a:ln>
            <a:noFill/>
          </a:ln>
        </p:spPr>
      </p:pic>
      <p:pic>
        <p:nvPicPr>
          <p:cNvPr id="621" name="Google Shape;621;p55"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6"/>
          <p:cNvSpPr txBox="1">
            <a:spLocks noGrp="1"/>
          </p:cNvSpPr>
          <p:nvPr>
            <p:ph type="title"/>
          </p:nvPr>
        </p:nvSpPr>
        <p:spPr>
          <a:xfrm>
            <a:off x="812324" y="1143000"/>
            <a:ext cx="9044887" cy="54768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468D"/>
              </a:buClr>
              <a:buSzPct val="100000"/>
              <a:buFont typeface="Arial"/>
              <a:buNone/>
            </a:pPr>
            <a:r>
              <a:rPr lang="en-US" sz="3600">
                <a:solidFill>
                  <a:srgbClr val="00468D"/>
                </a:solidFill>
                <a:latin typeface="Arial"/>
                <a:ea typeface="Arial"/>
                <a:cs typeface="Arial"/>
                <a:sym typeface="Arial"/>
              </a:rPr>
              <a:t>STORY BOARD IN TABLEAU</a:t>
            </a:r>
            <a:endParaRPr/>
          </a:p>
        </p:txBody>
      </p:sp>
      <p:sp>
        <p:nvSpPr>
          <p:cNvPr id="627" name="Google Shape;627;p56"/>
          <p:cNvSpPr txBox="1">
            <a:spLocks noGrp="1"/>
          </p:cNvSpPr>
          <p:nvPr>
            <p:ph type="body" idx="1"/>
          </p:nvPr>
        </p:nvSpPr>
        <p:spPr>
          <a:xfrm>
            <a:off x="1114425" y="1930400"/>
            <a:ext cx="8768662" cy="4337050"/>
          </a:xfrm>
          <a:prstGeom prst="rect">
            <a:avLst/>
          </a:prstGeom>
          <a:noFill/>
          <a:ln>
            <a:noFill/>
          </a:ln>
        </p:spPr>
        <p:txBody>
          <a:bodyPr spcFirstLastPara="1" wrap="square" lIns="91425" tIns="45700" rIns="91425" bIns="45700" anchor="ctr" anchorCtr="0">
            <a:noAutofit/>
          </a:bodyPr>
          <a:lstStyle/>
          <a:p>
            <a:pPr marL="228600" lvl="0" indent="-76200" algn="l" rtl="0">
              <a:lnSpc>
                <a:spcPct val="90000"/>
              </a:lnSpc>
              <a:spcBef>
                <a:spcPts val="0"/>
              </a:spcBef>
              <a:spcAft>
                <a:spcPts val="0"/>
              </a:spcAft>
              <a:buClr>
                <a:schemeClr val="dk1"/>
              </a:buClr>
              <a:buSzPts val="2400"/>
              <a:buNone/>
            </a:pPr>
            <a:endParaRPr sz="2400" dirty="0">
              <a:solidFill>
                <a:srgbClr val="222222"/>
              </a:solidFill>
            </a:endParaRPr>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a:p>
            <a:pPr marL="0" lvl="0" indent="0" algn="l" rtl="0">
              <a:lnSpc>
                <a:spcPct val="90000"/>
              </a:lnSpc>
              <a:spcBef>
                <a:spcPts val="1000"/>
              </a:spcBef>
              <a:spcAft>
                <a:spcPts val="0"/>
              </a:spcAft>
              <a:buClr>
                <a:schemeClr val="dk1"/>
              </a:buClr>
              <a:buSzPts val="2400"/>
              <a:buNone/>
            </a:pPr>
            <a:endParaRPr sz="2400" dirty="0">
              <a:solidFill>
                <a:srgbClr val="222222"/>
              </a:solidFill>
            </a:endParaRPr>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A story is also a collection of sheets, arranged in a sequence for </a:t>
            </a:r>
            <a:r>
              <a:rPr lang="en-US" sz="2400" dirty="0" err="1">
                <a:solidFill>
                  <a:srgbClr val="222222"/>
                </a:solidFill>
              </a:rPr>
              <a:t>visualisations</a:t>
            </a:r>
            <a:r>
              <a:rPr lang="en-US" sz="2400" dirty="0">
                <a:solidFill>
                  <a:srgbClr val="222222"/>
                </a:solidFill>
              </a:rPr>
              <a:t>.</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 Each individual sheet in a story is called a story point.</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Steps to create a story Board:</a:t>
            </a:r>
            <a:endParaRPr dirty="0"/>
          </a:p>
          <a:p>
            <a:pPr marL="228600" lvl="0" indent="-228600" algn="l" rtl="0">
              <a:lnSpc>
                <a:spcPct val="90000"/>
              </a:lnSpc>
              <a:spcBef>
                <a:spcPts val="1000"/>
              </a:spcBef>
              <a:spcAft>
                <a:spcPts val="0"/>
              </a:spcAft>
              <a:buClr>
                <a:srgbClr val="222222"/>
              </a:buClr>
              <a:buSzPts val="2400"/>
              <a:buChar char="•"/>
            </a:pPr>
            <a:r>
              <a:rPr lang="en-US" sz="2400" dirty="0">
                <a:solidFill>
                  <a:srgbClr val="222222"/>
                </a:solidFill>
              </a:rPr>
              <a:t>Click the New Story tab.</a:t>
            </a:r>
            <a:endParaRPr dirty="0"/>
          </a:p>
          <a:p>
            <a:pPr marL="0" lvl="0" indent="0" algn="l" rtl="0">
              <a:lnSpc>
                <a:spcPct val="90000"/>
              </a:lnSpc>
              <a:spcBef>
                <a:spcPts val="1000"/>
              </a:spcBef>
              <a:spcAft>
                <a:spcPts val="0"/>
              </a:spcAft>
              <a:buClr>
                <a:schemeClr val="dk1"/>
              </a:buClr>
              <a:buSzPts val="2400"/>
              <a:buNone/>
            </a:pPr>
            <a:endParaRPr sz="2400" dirty="0">
              <a:solidFill>
                <a:srgbClr val="222222"/>
              </a:solidFill>
            </a:endParaRPr>
          </a:p>
          <a:p>
            <a:pPr marL="0" lvl="0" indent="0" algn="l" rtl="0">
              <a:lnSpc>
                <a:spcPct val="90000"/>
              </a:lnSpc>
              <a:spcBef>
                <a:spcPts val="1000"/>
              </a:spcBef>
              <a:spcAft>
                <a:spcPts val="0"/>
              </a:spcAft>
              <a:buClr>
                <a:schemeClr val="dk1"/>
              </a:buClr>
              <a:buSzPts val="2400"/>
              <a:buNone/>
            </a:pPr>
            <a:endParaRPr sz="2400" dirty="0">
              <a:solidFill>
                <a:srgbClr val="222222"/>
              </a:solidFill>
            </a:endParaRPr>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You will be presented with a blank workspace that displays, "Drag a sheet here." </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This is where you'll create your first story point.</a:t>
            </a:r>
            <a:endParaRPr dirty="0"/>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228600" lvl="0" indent="-76200" algn="l" rtl="0">
              <a:lnSpc>
                <a:spcPct val="90000"/>
              </a:lnSpc>
              <a:spcBef>
                <a:spcPts val="1000"/>
              </a:spcBef>
              <a:spcAft>
                <a:spcPts val="0"/>
              </a:spcAft>
              <a:buClr>
                <a:schemeClr val="dk1"/>
              </a:buClr>
              <a:buSzPts val="2400"/>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p:txBody>
      </p:sp>
      <p:pic>
        <p:nvPicPr>
          <p:cNvPr id="628" name="Google Shape;628;p56"/>
          <p:cNvPicPr preferRelativeResize="0"/>
          <p:nvPr/>
        </p:nvPicPr>
        <p:blipFill rotWithShape="1">
          <a:blip r:embed="rId3">
            <a:alphaModFix/>
          </a:blip>
          <a:srcRect/>
          <a:stretch/>
        </p:blipFill>
        <p:spPr>
          <a:xfrm>
            <a:off x="1924818" y="4168257"/>
            <a:ext cx="3094858" cy="691107"/>
          </a:xfrm>
          <a:prstGeom prst="rect">
            <a:avLst/>
          </a:prstGeom>
          <a:noFill/>
          <a:ln>
            <a:noFill/>
          </a:ln>
        </p:spPr>
      </p:pic>
      <p:pic>
        <p:nvPicPr>
          <p:cNvPr id="629" name="Google Shape;629;p56"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7"/>
          <p:cNvSpPr txBox="1">
            <a:spLocks noGrp="1"/>
          </p:cNvSpPr>
          <p:nvPr>
            <p:ph type="title"/>
          </p:nvPr>
        </p:nvSpPr>
        <p:spPr>
          <a:xfrm>
            <a:off x="1047750" y="1028700"/>
            <a:ext cx="8809461" cy="6619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STEPS TO CREATE STORY BOARD</a:t>
            </a:r>
            <a:endParaRPr/>
          </a:p>
        </p:txBody>
      </p:sp>
      <p:sp>
        <p:nvSpPr>
          <p:cNvPr id="635" name="Google Shape;635;p57"/>
          <p:cNvSpPr txBox="1">
            <a:spLocks noGrp="1"/>
          </p:cNvSpPr>
          <p:nvPr>
            <p:ph type="body" idx="1"/>
          </p:nvPr>
        </p:nvSpPr>
        <p:spPr>
          <a:xfrm>
            <a:off x="981075" y="2047875"/>
            <a:ext cx="8902012" cy="3657600"/>
          </a:xfrm>
          <a:prstGeom prst="rect">
            <a:avLst/>
          </a:prstGeom>
          <a:noFill/>
          <a:ln>
            <a:noFill/>
          </a:ln>
        </p:spPr>
        <p:txBody>
          <a:bodyPr spcFirstLastPara="1" wrap="square" lIns="91425" tIns="45700" rIns="91425" bIns="45700" anchor="ctr" anchorCtr="0">
            <a:noAutofit/>
          </a:bodyPr>
          <a:lstStyle/>
          <a:p>
            <a:pPr marL="0" lvl="0" indent="0" algn="l" rtl="0">
              <a:lnSpc>
                <a:spcPct val="110000"/>
              </a:lnSpc>
              <a:spcBef>
                <a:spcPts val="0"/>
              </a:spcBef>
              <a:spcAft>
                <a:spcPts val="0"/>
              </a:spcAft>
              <a:buClr>
                <a:schemeClr val="dk1"/>
              </a:buClr>
              <a:buSzPts val="2400"/>
              <a:buFont typeface="Arial"/>
              <a:buNone/>
            </a:pPr>
            <a:endParaRPr sz="240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1. From the Story pane on the left, drag the worksheet  on the right side.</a:t>
            </a:r>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2. Add a caption so that viewer’s can see and understand  for example, “Sales by years.“</a:t>
            </a:r>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3. To add more worksheet onto your story board click on the blank option present in the left side of the story pane.</a:t>
            </a:r>
            <a:endParaRPr/>
          </a:p>
          <a:p>
            <a:pPr marL="0" lvl="0" indent="0" algn="l" rtl="0">
              <a:lnSpc>
                <a:spcPct val="110000"/>
              </a:lnSpc>
              <a:spcBef>
                <a:spcPts val="1000"/>
              </a:spcBef>
              <a:spcAft>
                <a:spcPts val="0"/>
              </a:spcAft>
              <a:buClr>
                <a:srgbClr val="222222"/>
              </a:buClr>
              <a:buSzPts val="2400"/>
              <a:buNone/>
            </a:pPr>
            <a:r>
              <a:rPr lang="en-US" sz="2400">
                <a:solidFill>
                  <a:srgbClr val="222222"/>
                </a:solidFill>
              </a:rPr>
              <a:t>4. Repeat the process of adding unless you finished adding all your worksheet’s.</a:t>
            </a:r>
            <a:endParaRPr/>
          </a:p>
          <a:p>
            <a:pPr marL="0" lvl="0" indent="0" algn="l" rtl="0">
              <a:lnSpc>
                <a:spcPct val="11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110000"/>
              </a:lnSpc>
              <a:spcBef>
                <a:spcPts val="1000"/>
              </a:spcBef>
              <a:spcAft>
                <a:spcPts val="0"/>
              </a:spcAft>
              <a:buClr>
                <a:schemeClr val="dk1"/>
              </a:buClr>
              <a:buSzPts val="2400"/>
              <a:buFont typeface="Arial"/>
              <a:buNone/>
            </a:pPr>
            <a:endParaRPr sz="2400">
              <a:solidFill>
                <a:srgbClr val="222222"/>
              </a:solidFill>
            </a:endParaRPr>
          </a:p>
          <a:p>
            <a:pPr marL="228600" lvl="0" indent="-76200" algn="l" rtl="0">
              <a:lnSpc>
                <a:spcPct val="110000"/>
              </a:lnSpc>
              <a:spcBef>
                <a:spcPts val="1000"/>
              </a:spcBef>
              <a:spcAft>
                <a:spcPts val="0"/>
              </a:spcAft>
              <a:buClr>
                <a:schemeClr val="dk1"/>
              </a:buClr>
              <a:buSzPts val="2400"/>
              <a:buNone/>
            </a:pPr>
            <a:endParaRPr sz="2400">
              <a:solidFill>
                <a:srgbClr val="222222"/>
              </a:solidFill>
            </a:endParaRPr>
          </a:p>
        </p:txBody>
      </p:sp>
      <p:pic>
        <p:nvPicPr>
          <p:cNvPr id="636" name="Google Shape;636;p57" descr="careereraonline Events | Eventbrite"/>
          <p:cNvPicPr preferRelativeResize="0"/>
          <p:nvPr/>
        </p:nvPicPr>
        <p:blipFill rotWithShape="1">
          <a:blip r:embed="rId3">
            <a:alphaModFix/>
          </a:blip>
          <a:srcRect t="27828" b="28506"/>
          <a:stretch/>
        </p:blipFill>
        <p:spPr>
          <a:xfrm>
            <a:off x="0" y="25399"/>
            <a:ext cx="2600325" cy="1127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a:spLocks noGrp="1"/>
          </p:cNvSpPr>
          <p:nvPr>
            <p:ph type="title"/>
          </p:nvPr>
        </p:nvSpPr>
        <p:spPr>
          <a:xfrm>
            <a:off x="898049" y="1057275"/>
            <a:ext cx="9388951" cy="7000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REPRESENTATION OF STORY BOARD</a:t>
            </a:r>
            <a:endParaRPr/>
          </a:p>
        </p:txBody>
      </p:sp>
      <p:pic>
        <p:nvPicPr>
          <p:cNvPr id="642" name="Google Shape;642;p58"/>
          <p:cNvPicPr preferRelativeResize="0">
            <a:picLocks noGrp="1"/>
          </p:cNvPicPr>
          <p:nvPr>
            <p:ph type="body" idx="1"/>
          </p:nvPr>
        </p:nvPicPr>
        <p:blipFill rotWithShape="1">
          <a:blip r:embed="rId3">
            <a:alphaModFix/>
          </a:blip>
          <a:srcRect l="25832" t="5791" r="20152" b="12364"/>
          <a:stretch/>
        </p:blipFill>
        <p:spPr>
          <a:xfrm>
            <a:off x="1495425" y="2009775"/>
            <a:ext cx="8429625" cy="3676650"/>
          </a:xfrm>
          <a:prstGeom prst="rect">
            <a:avLst/>
          </a:prstGeom>
          <a:noFill/>
          <a:ln>
            <a:noFill/>
          </a:ln>
        </p:spPr>
      </p:pic>
      <p:pic>
        <p:nvPicPr>
          <p:cNvPr id="643" name="Google Shape;643;p58" descr="careereraonline Events | Eventbrite"/>
          <p:cNvPicPr preferRelativeResize="0"/>
          <p:nvPr/>
        </p:nvPicPr>
        <p:blipFill rotWithShape="1">
          <a:blip r:embed="rId4">
            <a:alphaModFix/>
          </a:blip>
          <a:srcRect t="27828" b="28506"/>
          <a:stretch/>
        </p:blipFill>
        <p:spPr>
          <a:xfrm>
            <a:off x="0" y="44449"/>
            <a:ext cx="2600325" cy="1127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9"/>
          <p:cNvSpPr txBox="1">
            <a:spLocks noGrp="1"/>
          </p:cNvSpPr>
          <p:nvPr>
            <p:ph type="title"/>
          </p:nvPr>
        </p:nvSpPr>
        <p:spPr>
          <a:xfrm>
            <a:off x="812323" y="1047750"/>
            <a:ext cx="9636601" cy="6429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REPRESENTATION OF STORY BOARD</a:t>
            </a:r>
            <a:endParaRPr/>
          </a:p>
        </p:txBody>
      </p:sp>
      <p:pic>
        <p:nvPicPr>
          <p:cNvPr id="649" name="Google Shape;649;p59"/>
          <p:cNvPicPr preferRelativeResize="0">
            <a:picLocks noGrp="1"/>
          </p:cNvPicPr>
          <p:nvPr>
            <p:ph type="body" idx="1"/>
          </p:nvPr>
        </p:nvPicPr>
        <p:blipFill rotWithShape="1">
          <a:blip r:embed="rId3">
            <a:alphaModFix/>
          </a:blip>
          <a:srcRect l="25332" t="5644" r="22031" b="12810"/>
          <a:stretch/>
        </p:blipFill>
        <p:spPr>
          <a:xfrm>
            <a:off x="1552575" y="1876424"/>
            <a:ext cx="8124825" cy="3629025"/>
          </a:xfrm>
          <a:prstGeom prst="rect">
            <a:avLst/>
          </a:prstGeom>
          <a:noFill/>
          <a:ln>
            <a:noFill/>
          </a:ln>
        </p:spPr>
      </p:pic>
      <p:pic>
        <p:nvPicPr>
          <p:cNvPr id="650" name="Google Shape;650;p59" descr="careereraonline Events | Eventbrite"/>
          <p:cNvPicPr preferRelativeResize="0"/>
          <p:nvPr/>
        </p:nvPicPr>
        <p:blipFill rotWithShape="1">
          <a:blip r:embed="rId4">
            <a:alphaModFix/>
          </a:blip>
          <a:srcRect t="27828" b="28506"/>
          <a:stretch/>
        </p:blipFill>
        <p:spPr>
          <a:xfrm>
            <a:off x="0" y="0"/>
            <a:ext cx="2600325" cy="1127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6"/>
          <p:cNvSpPr txBox="1">
            <a:spLocks noGrp="1"/>
          </p:cNvSpPr>
          <p:nvPr>
            <p:ph type="title"/>
          </p:nvPr>
        </p:nvSpPr>
        <p:spPr>
          <a:xfrm>
            <a:off x="571500" y="1021895"/>
            <a:ext cx="9944100" cy="71165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INTRODUCTION TO DATA VISUALIZATION</a:t>
            </a:r>
            <a:endParaRPr/>
          </a:p>
        </p:txBody>
      </p:sp>
      <p:sp>
        <p:nvSpPr>
          <p:cNvPr id="271" name="Google Shape;271;p6"/>
          <p:cNvSpPr txBox="1">
            <a:spLocks noGrp="1"/>
          </p:cNvSpPr>
          <p:nvPr>
            <p:ph type="body" idx="1"/>
          </p:nvPr>
        </p:nvSpPr>
        <p:spPr>
          <a:xfrm>
            <a:off x="866776" y="1885950"/>
            <a:ext cx="8899269" cy="378142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222222"/>
              </a:buClr>
              <a:buSzPts val="2400"/>
              <a:buChar char="•"/>
            </a:pPr>
            <a:r>
              <a:rPr lang="en-US" sz="2400">
                <a:solidFill>
                  <a:srgbClr val="222222"/>
                </a:solidFill>
              </a:rPr>
              <a:t>Data visualization is the graphical representation of information and data. By using visual elements like charts, graphs, and maps.</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Data visualization tools provide an accessible way to see and understand trends, outliers, and patterns in data.</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The main goal of data visualization is to make it easier to identify patterns, trends and outliers in large data sets.</a:t>
            </a:r>
            <a:endParaRPr/>
          </a:p>
          <a:p>
            <a:pPr marL="228600" lvl="0" indent="-228600" algn="l" rtl="0">
              <a:lnSpc>
                <a:spcPct val="90000"/>
              </a:lnSpc>
              <a:spcBef>
                <a:spcPts val="1000"/>
              </a:spcBef>
              <a:spcAft>
                <a:spcPts val="0"/>
              </a:spcAft>
              <a:buClr>
                <a:srgbClr val="222222"/>
              </a:buClr>
              <a:buSzPts val="2400"/>
              <a:buChar char="•"/>
            </a:pPr>
            <a:r>
              <a:rPr lang="en-US" sz="2400">
                <a:solidFill>
                  <a:srgbClr val="222222"/>
                </a:solidFill>
              </a:rPr>
              <a:t>Visualization is important because it helps to prepare and to teach you how to respond to a situation before it happens. I</a:t>
            </a:r>
            <a:endParaRPr/>
          </a:p>
          <a:p>
            <a:pPr marL="228600" lvl="0" indent="-76200" algn="l" rtl="0">
              <a:lnSpc>
                <a:spcPct val="90000"/>
              </a:lnSpc>
              <a:spcBef>
                <a:spcPts val="1000"/>
              </a:spcBef>
              <a:spcAft>
                <a:spcPts val="0"/>
              </a:spcAft>
              <a:buClr>
                <a:schemeClr val="dk1"/>
              </a:buClr>
              <a:buSzPts val="2400"/>
              <a:buNone/>
            </a:pPr>
            <a:endParaRPr sz="2400">
              <a:solidFill>
                <a:srgbClr val="222222"/>
              </a:solidFill>
            </a:endParaRPr>
          </a:p>
        </p:txBody>
      </p:sp>
      <p:pic>
        <p:nvPicPr>
          <p:cNvPr id="272" name="Google Shape;272;p6"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0"/>
          <p:cNvSpPr txBox="1">
            <a:spLocks noGrp="1"/>
          </p:cNvSpPr>
          <p:nvPr>
            <p:ph type="title"/>
          </p:nvPr>
        </p:nvSpPr>
        <p:spPr>
          <a:xfrm>
            <a:off x="812324" y="365125"/>
            <a:ext cx="9044887"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6000"/>
              <a:buFont typeface="Arial"/>
              <a:buNone/>
            </a:pPr>
            <a:r>
              <a:rPr lang="en-US" sz="6000">
                <a:solidFill>
                  <a:srgbClr val="00468D"/>
                </a:solidFill>
                <a:latin typeface="Arial"/>
                <a:ea typeface="Arial"/>
                <a:cs typeface="Arial"/>
                <a:sym typeface="Arial"/>
              </a:rPr>
              <a:t>Thank You !!!</a:t>
            </a:r>
            <a:endParaRPr/>
          </a:p>
        </p:txBody>
      </p:sp>
      <p:sp>
        <p:nvSpPr>
          <p:cNvPr id="656" name="Google Shape;656;p60"/>
          <p:cNvSpPr txBox="1">
            <a:spLocks noGrp="1"/>
          </p:cNvSpPr>
          <p:nvPr>
            <p:ph type="body" idx="1"/>
          </p:nvPr>
        </p:nvSpPr>
        <p:spPr>
          <a:xfrm>
            <a:off x="1996751" y="1930400"/>
            <a:ext cx="4767943" cy="4275138"/>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20000"/>
              </a:lnSpc>
              <a:spcBef>
                <a:spcPts val="0"/>
              </a:spcBef>
              <a:spcAft>
                <a:spcPts val="0"/>
              </a:spcAft>
              <a:buClr>
                <a:schemeClr val="dk1"/>
              </a:buClr>
              <a:buSzPct val="100000"/>
              <a:buNone/>
            </a:pPr>
            <a:r>
              <a:rPr lang="en-US" sz="2400" b="1">
                <a:latin typeface="Arial"/>
                <a:ea typeface="Arial"/>
                <a:cs typeface="Arial"/>
                <a:sym typeface="Arial"/>
              </a:rPr>
              <a:t>(USA)</a:t>
            </a:r>
            <a:endParaRPr/>
          </a:p>
          <a:p>
            <a:pPr marL="0" marR="5080" lvl="0" indent="0" algn="l" rtl="0">
              <a:lnSpc>
                <a:spcPct val="120000"/>
              </a:lnSpc>
              <a:spcBef>
                <a:spcPts val="209"/>
              </a:spcBef>
              <a:spcAft>
                <a:spcPts val="0"/>
              </a:spcAft>
              <a:buClr>
                <a:schemeClr val="dk1"/>
              </a:buClr>
              <a:buSzPct val="100000"/>
              <a:buNone/>
            </a:pPr>
            <a:r>
              <a:rPr lang="en-US" sz="2400" b="1">
                <a:latin typeface="Arial"/>
                <a:ea typeface="Arial"/>
                <a:cs typeface="Arial"/>
                <a:sym typeface="Arial"/>
              </a:rPr>
              <a:t>2-Industrial Park Drive, E-Waldorf, MD,  20602,</a:t>
            </a:r>
            <a:endParaRPr/>
          </a:p>
          <a:p>
            <a:pPr marL="0" lvl="0" indent="0" algn="l" rtl="0">
              <a:lnSpc>
                <a:spcPct val="120000"/>
              </a:lnSpc>
              <a:spcBef>
                <a:spcPts val="209"/>
              </a:spcBef>
              <a:spcAft>
                <a:spcPts val="0"/>
              </a:spcAft>
              <a:buClr>
                <a:schemeClr val="dk1"/>
              </a:buClr>
              <a:buSzPct val="100000"/>
              <a:buNone/>
            </a:pPr>
            <a:r>
              <a:rPr lang="en-US" sz="2400" b="1">
                <a:latin typeface="Arial"/>
                <a:ea typeface="Arial"/>
                <a:cs typeface="Arial"/>
                <a:sym typeface="Arial"/>
              </a:rPr>
              <a:t>United States</a:t>
            </a:r>
            <a:endParaRPr/>
          </a:p>
          <a:p>
            <a:pPr marL="0" lvl="0" indent="0" algn="l" rtl="0">
              <a:lnSpc>
                <a:spcPct val="120000"/>
              </a:lnSpc>
              <a:spcBef>
                <a:spcPts val="35"/>
              </a:spcBef>
              <a:spcAft>
                <a:spcPts val="0"/>
              </a:spcAft>
              <a:buClr>
                <a:schemeClr val="dk1"/>
              </a:buClr>
              <a:buSzPct val="100000"/>
              <a:buNone/>
            </a:pPr>
            <a:endParaRPr sz="2400" b="1">
              <a:latin typeface="Arial"/>
              <a:ea typeface="Arial"/>
              <a:cs typeface="Arial"/>
              <a:sym typeface="Arial"/>
            </a:endParaRPr>
          </a:p>
          <a:p>
            <a:pPr marL="0" lvl="0" indent="0" algn="l" rtl="0">
              <a:lnSpc>
                <a:spcPct val="120000"/>
              </a:lnSpc>
              <a:spcBef>
                <a:spcPts val="1000"/>
              </a:spcBef>
              <a:spcAft>
                <a:spcPts val="0"/>
              </a:spcAft>
              <a:buClr>
                <a:schemeClr val="dk1"/>
              </a:buClr>
              <a:buSzPct val="100000"/>
              <a:buNone/>
            </a:pPr>
            <a:r>
              <a:rPr lang="en-US" sz="2400" b="1">
                <a:latin typeface="Arial"/>
                <a:ea typeface="Arial"/>
                <a:cs typeface="Arial"/>
                <a:sym typeface="Arial"/>
              </a:rPr>
              <a:t>(USA)</a:t>
            </a:r>
            <a:endParaRPr/>
          </a:p>
          <a:p>
            <a:pPr marL="0" lvl="0" indent="0" algn="l" rtl="0">
              <a:lnSpc>
                <a:spcPct val="120000"/>
              </a:lnSpc>
              <a:spcBef>
                <a:spcPts val="1000"/>
              </a:spcBef>
              <a:spcAft>
                <a:spcPts val="0"/>
              </a:spcAft>
              <a:buClr>
                <a:schemeClr val="dk1"/>
              </a:buClr>
              <a:buSzPct val="100000"/>
              <a:buNone/>
            </a:pPr>
            <a:r>
              <a:rPr lang="en-US" sz="2400" b="1">
                <a:latin typeface="Arial"/>
                <a:ea typeface="Arial"/>
                <a:cs typeface="Arial"/>
                <a:sym typeface="Arial"/>
              </a:rPr>
              <a:t>+1-844-889-4054</a:t>
            </a:r>
            <a:endParaRPr/>
          </a:p>
          <a:p>
            <a:pPr marL="0" lvl="0" indent="0" algn="l" rtl="0">
              <a:lnSpc>
                <a:spcPct val="120000"/>
              </a:lnSpc>
              <a:spcBef>
                <a:spcPts val="1650"/>
              </a:spcBef>
              <a:spcAft>
                <a:spcPts val="0"/>
              </a:spcAft>
              <a:buClr>
                <a:schemeClr val="dk1"/>
              </a:buClr>
              <a:buSzPct val="100000"/>
              <a:buNone/>
            </a:pPr>
            <a:r>
              <a:rPr lang="en-US" sz="2400" b="1">
                <a:latin typeface="Arial"/>
                <a:ea typeface="Arial"/>
                <a:cs typeface="Arial"/>
                <a:sym typeface="Arial"/>
              </a:rPr>
              <a:t>(Singapore)</a:t>
            </a:r>
            <a:endParaRPr/>
          </a:p>
          <a:p>
            <a:pPr marL="0" lvl="0" indent="0" algn="l" rtl="0">
              <a:lnSpc>
                <a:spcPct val="120000"/>
              </a:lnSpc>
              <a:spcBef>
                <a:spcPts val="210"/>
              </a:spcBef>
              <a:spcAft>
                <a:spcPts val="0"/>
              </a:spcAft>
              <a:buClr>
                <a:schemeClr val="dk1"/>
              </a:buClr>
              <a:buSzPct val="100000"/>
              <a:buNone/>
            </a:pPr>
            <a:r>
              <a:rPr lang="en-US" sz="2400" b="1">
                <a:latin typeface="Arial"/>
                <a:ea typeface="Arial"/>
                <a:cs typeface="Arial"/>
                <a:sym typeface="Arial"/>
              </a:rPr>
              <a:t>3 Temasek Avenue, Singapore 039190</a:t>
            </a:r>
            <a:endParaRPr/>
          </a:p>
          <a:p>
            <a:pPr marL="0" marR="1608455" lvl="0" indent="0" algn="l" rtl="0">
              <a:lnSpc>
                <a:spcPct val="120000"/>
              </a:lnSpc>
              <a:spcBef>
                <a:spcPts val="1000"/>
              </a:spcBef>
              <a:spcAft>
                <a:spcPts val="0"/>
              </a:spcAft>
              <a:buClr>
                <a:schemeClr val="dk1"/>
              </a:buClr>
              <a:buSzPct val="100000"/>
              <a:buNone/>
            </a:pPr>
            <a:r>
              <a:rPr lang="en-US" sz="2400" b="1" u="sng">
                <a:solidFill>
                  <a:schemeClr val="hlink"/>
                </a:solidFill>
                <a:latin typeface="Arial"/>
                <a:ea typeface="Arial"/>
                <a:cs typeface="Arial"/>
                <a:sym typeface="Arial"/>
                <a:hlinkClick r:id="rId3"/>
              </a:rPr>
              <a:t>info@careerera.com </a:t>
            </a:r>
            <a:r>
              <a:rPr lang="en-US" sz="2400" b="1">
                <a:latin typeface="Arial"/>
                <a:ea typeface="Arial"/>
                <a:cs typeface="Arial"/>
                <a:sym typeface="Arial"/>
              </a:rPr>
              <a:t> www.careerera.com</a:t>
            </a:r>
            <a:endParaRPr/>
          </a:p>
        </p:txBody>
      </p:sp>
      <p:sp>
        <p:nvSpPr>
          <p:cNvPr id="657" name="Google Shape;657;p60"/>
          <p:cNvSpPr txBox="1"/>
          <p:nvPr/>
        </p:nvSpPr>
        <p:spPr>
          <a:xfrm>
            <a:off x="7291293" y="1930400"/>
            <a:ext cx="2565918" cy="2816156"/>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400" b="1">
                <a:solidFill>
                  <a:schemeClr val="dk1"/>
                </a:solidFill>
                <a:latin typeface="Arial"/>
                <a:ea typeface="Arial"/>
                <a:cs typeface="Arial"/>
                <a:sym typeface="Arial"/>
              </a:rPr>
              <a:t>(INDIA)</a:t>
            </a:r>
            <a:endParaRPr/>
          </a:p>
          <a:p>
            <a:pPr marL="12700" marR="5080" lvl="0" indent="0" algn="l" rtl="0">
              <a:spcBef>
                <a:spcPts val="1680"/>
              </a:spcBef>
              <a:spcAft>
                <a:spcPts val="0"/>
              </a:spcAft>
              <a:buNone/>
            </a:pPr>
            <a:r>
              <a:rPr lang="en-US" sz="2400" b="1">
                <a:solidFill>
                  <a:schemeClr val="dk1"/>
                </a:solidFill>
                <a:latin typeface="Arial"/>
                <a:ea typeface="Arial"/>
                <a:cs typeface="Arial"/>
                <a:sym typeface="Arial"/>
              </a:rPr>
              <a:t>B-44, Sector-59, Noida  Uttar Pradesh 201301</a:t>
            </a:r>
            <a:endParaRPr/>
          </a:p>
          <a:p>
            <a:pPr marL="0" marR="0" lvl="0" indent="0" algn="l" rtl="0">
              <a:spcBef>
                <a:spcPts val="20"/>
              </a:spcBef>
              <a:spcAft>
                <a:spcPts val="0"/>
              </a:spcAft>
              <a:buNone/>
            </a:pPr>
            <a:endParaRPr sz="2400" b="1">
              <a:solidFill>
                <a:schemeClr val="dk1"/>
              </a:solidFill>
              <a:latin typeface="Arial"/>
              <a:ea typeface="Arial"/>
              <a:cs typeface="Arial"/>
              <a:sym typeface="Arial"/>
            </a:endParaRPr>
          </a:p>
          <a:p>
            <a:pPr marL="12700" marR="0" lvl="0" indent="0" algn="l" rtl="0">
              <a:spcBef>
                <a:spcPts val="0"/>
              </a:spcBef>
              <a:spcAft>
                <a:spcPts val="0"/>
              </a:spcAft>
              <a:buNone/>
            </a:pPr>
            <a:r>
              <a:rPr lang="en-US" sz="2400" b="1">
                <a:solidFill>
                  <a:schemeClr val="dk1"/>
                </a:solidFill>
                <a:latin typeface="Arial"/>
                <a:ea typeface="Arial"/>
                <a:cs typeface="Arial"/>
                <a:sym typeface="Arial"/>
              </a:rPr>
              <a:t>(INDIA)</a:t>
            </a:r>
            <a:endParaRPr/>
          </a:p>
          <a:p>
            <a:pPr marL="12700" marR="0" lvl="0" indent="0" algn="l" rtl="0">
              <a:spcBef>
                <a:spcPts val="0"/>
              </a:spcBef>
              <a:spcAft>
                <a:spcPts val="0"/>
              </a:spcAft>
              <a:buNone/>
            </a:pPr>
            <a:r>
              <a:rPr lang="en-US" sz="2400" b="1">
                <a:solidFill>
                  <a:schemeClr val="dk1"/>
                </a:solidFill>
                <a:latin typeface="Arial"/>
                <a:ea typeface="Arial"/>
                <a:cs typeface="Arial"/>
                <a:sym typeface="Arial"/>
              </a:rPr>
              <a:t>+91-92-5000-4000</a:t>
            </a:r>
            <a:endParaRPr/>
          </a:p>
        </p:txBody>
      </p:sp>
      <p:pic>
        <p:nvPicPr>
          <p:cNvPr id="658" name="Google Shape;658;p60"/>
          <p:cNvPicPr preferRelativeResize="0"/>
          <p:nvPr/>
        </p:nvPicPr>
        <p:blipFill rotWithShape="1">
          <a:blip r:embed="rId4">
            <a:alphaModFix/>
          </a:blip>
          <a:srcRect/>
          <a:stretch/>
        </p:blipFill>
        <p:spPr>
          <a:xfrm>
            <a:off x="643698" y="1690688"/>
            <a:ext cx="1120874" cy="451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7"/>
          <p:cNvSpPr txBox="1">
            <a:spLocks noGrp="1"/>
          </p:cNvSpPr>
          <p:nvPr>
            <p:ph type="title"/>
          </p:nvPr>
        </p:nvSpPr>
        <p:spPr>
          <a:xfrm>
            <a:off x="850424" y="1127126"/>
            <a:ext cx="9312751" cy="5905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dirty="0">
                <a:solidFill>
                  <a:srgbClr val="00468D"/>
                </a:solidFill>
                <a:latin typeface="Arial"/>
                <a:ea typeface="Arial"/>
                <a:cs typeface="Arial"/>
                <a:sym typeface="Arial"/>
              </a:rPr>
              <a:t>RULES OF DATA VISUALIZATION</a:t>
            </a:r>
            <a:endParaRPr dirty="0"/>
          </a:p>
        </p:txBody>
      </p:sp>
      <p:sp>
        <p:nvSpPr>
          <p:cNvPr id="278" name="Google Shape;278;p7"/>
          <p:cNvSpPr txBox="1">
            <a:spLocks noGrp="1"/>
          </p:cNvSpPr>
          <p:nvPr>
            <p:ph type="body" idx="1"/>
          </p:nvPr>
        </p:nvSpPr>
        <p:spPr>
          <a:xfrm>
            <a:off x="1080189" y="1749425"/>
            <a:ext cx="8673412" cy="4275138"/>
          </a:xfrm>
          <a:prstGeom prst="rect">
            <a:avLst/>
          </a:prstGeom>
          <a:noFill/>
          <a:ln>
            <a:noFill/>
          </a:ln>
        </p:spPr>
        <p:txBody>
          <a:bodyPr spcFirstLastPara="1" wrap="square" lIns="91425" tIns="45700" rIns="91425" bIns="45700" anchor="ctr" anchorCtr="0">
            <a:normAutofit/>
          </a:bodyPr>
          <a:lstStyle/>
          <a:p>
            <a:pPr marL="228600" lvl="0" indent="-228600" algn="l" rtl="0">
              <a:lnSpc>
                <a:spcPct val="100000"/>
              </a:lnSpc>
              <a:spcBef>
                <a:spcPts val="0"/>
              </a:spcBef>
              <a:spcAft>
                <a:spcPts val="0"/>
              </a:spcAft>
              <a:buClr>
                <a:srgbClr val="222222"/>
              </a:buClr>
              <a:buSzPts val="2400"/>
              <a:buFont typeface="Arial"/>
              <a:buAutoNum type="arabicPeriod"/>
            </a:pPr>
            <a:r>
              <a:rPr lang="en-US" sz="2400" dirty="0">
                <a:solidFill>
                  <a:srgbClr val="222222"/>
                </a:solidFill>
              </a:rPr>
              <a:t>Begin with a goal</a:t>
            </a:r>
            <a:endParaRPr dirty="0"/>
          </a:p>
          <a:p>
            <a:pPr marL="0" lvl="0" indent="0" algn="l" rtl="0">
              <a:lnSpc>
                <a:spcPct val="100000"/>
              </a:lnSpc>
              <a:spcBef>
                <a:spcPts val="1000"/>
              </a:spcBef>
              <a:spcAft>
                <a:spcPts val="0"/>
              </a:spcAft>
              <a:buClr>
                <a:srgbClr val="222222"/>
              </a:buClr>
              <a:buSzPts val="2400"/>
              <a:buFont typeface="Arial"/>
              <a:buNone/>
            </a:pPr>
            <a:r>
              <a:rPr lang="en-US" sz="2400" dirty="0">
                <a:solidFill>
                  <a:srgbClr val="222222"/>
                </a:solidFill>
              </a:rPr>
              <a:t>    Starting with a goal provides the foundation to bring together  all the important tools of data visualization  and express it in a effective and meaningful way. </a:t>
            </a:r>
            <a:endParaRPr dirty="0"/>
          </a:p>
          <a:p>
            <a:pPr marL="0" lvl="0" indent="0" algn="l" rtl="0">
              <a:lnSpc>
                <a:spcPct val="100000"/>
              </a:lnSpc>
              <a:spcBef>
                <a:spcPts val="1000"/>
              </a:spcBef>
              <a:spcAft>
                <a:spcPts val="0"/>
              </a:spcAft>
              <a:buClr>
                <a:srgbClr val="222222"/>
              </a:buClr>
              <a:buSzPts val="2400"/>
              <a:buFont typeface="Arial"/>
              <a:buNone/>
            </a:pPr>
            <a:r>
              <a:rPr lang="en-US" sz="2400" dirty="0">
                <a:solidFill>
                  <a:srgbClr val="222222"/>
                </a:solidFill>
              </a:rPr>
              <a:t>2. Know your data</a:t>
            </a:r>
            <a:endParaRPr dirty="0"/>
          </a:p>
          <a:p>
            <a:pPr marL="0" lvl="0" indent="0" algn="l" rtl="0">
              <a:lnSpc>
                <a:spcPct val="100000"/>
              </a:lnSpc>
              <a:spcBef>
                <a:spcPts val="1000"/>
              </a:spcBef>
              <a:spcAft>
                <a:spcPts val="0"/>
              </a:spcAft>
              <a:buClr>
                <a:srgbClr val="222222"/>
              </a:buClr>
              <a:buSzPts val="2400"/>
              <a:buNone/>
            </a:pPr>
            <a:r>
              <a:rPr lang="en-US" sz="2400" dirty="0">
                <a:solidFill>
                  <a:srgbClr val="222222"/>
                </a:solidFill>
              </a:rPr>
              <a:t>    knowing the context behind data is as important as understanding the data itself. This knowledge will also serve to verify that you have the best data to support your goal.</a:t>
            </a:r>
            <a:endParaRPr dirty="0"/>
          </a:p>
          <a:p>
            <a:pPr marL="228600" lvl="0" indent="-76200" algn="l" rtl="0">
              <a:lnSpc>
                <a:spcPct val="100000"/>
              </a:lnSpc>
              <a:spcBef>
                <a:spcPts val="1000"/>
              </a:spcBef>
              <a:spcAft>
                <a:spcPts val="0"/>
              </a:spcAft>
              <a:buClr>
                <a:schemeClr val="dk1"/>
              </a:buClr>
              <a:buSzPts val="2400"/>
              <a:buNone/>
            </a:pPr>
            <a:endParaRPr sz="2400" dirty="0">
              <a:solidFill>
                <a:srgbClr val="222222"/>
              </a:solidFill>
            </a:endParaRPr>
          </a:p>
        </p:txBody>
      </p:sp>
      <p:pic>
        <p:nvPicPr>
          <p:cNvPr id="279" name="Google Shape;279;p7"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8"/>
          <p:cNvSpPr txBox="1">
            <a:spLocks noGrp="1"/>
          </p:cNvSpPr>
          <p:nvPr>
            <p:ph type="title"/>
          </p:nvPr>
        </p:nvSpPr>
        <p:spPr>
          <a:xfrm>
            <a:off x="793274" y="1088232"/>
            <a:ext cx="9160351"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RULES OF DATA VISUALIZATION</a:t>
            </a:r>
            <a:endParaRPr/>
          </a:p>
        </p:txBody>
      </p:sp>
      <p:sp>
        <p:nvSpPr>
          <p:cNvPr id="285" name="Google Shape;285;p8"/>
          <p:cNvSpPr txBox="1">
            <a:spLocks noGrp="1"/>
          </p:cNvSpPr>
          <p:nvPr>
            <p:ph type="body" idx="1"/>
          </p:nvPr>
        </p:nvSpPr>
        <p:spPr>
          <a:xfrm>
            <a:off x="1290637" y="2035970"/>
            <a:ext cx="8638011" cy="3340894"/>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3. Put your audience first</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    Data visualization is rarely one size fits . Know about your audience preference and focus on visualizing what they need.</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4. Keep it simple </a:t>
            </a:r>
            <a:endParaRPr dirty="0"/>
          </a:p>
          <a:p>
            <a:pPr marL="0" lvl="0" indent="0" algn="l" rtl="0">
              <a:lnSpc>
                <a:spcPct val="90000"/>
              </a:lnSpc>
              <a:spcBef>
                <a:spcPts val="1000"/>
              </a:spcBef>
              <a:spcAft>
                <a:spcPts val="0"/>
              </a:spcAft>
              <a:buClr>
                <a:srgbClr val="222222"/>
              </a:buClr>
              <a:buSzPts val="2400"/>
              <a:buFont typeface="Arial"/>
              <a:buNone/>
            </a:pPr>
            <a:r>
              <a:rPr lang="en-US" sz="2400" dirty="0">
                <a:solidFill>
                  <a:srgbClr val="222222"/>
                </a:solidFill>
              </a:rPr>
              <a:t>    This is the golden rule. Always choose the simplest way to convey. You must identify the patterns and focus on what you want to show, design to the point and make sure every element serves  a purpose.</a:t>
            </a:r>
            <a:endParaRPr dirty="0"/>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dirty="0">
              <a:solidFill>
                <a:srgbClr val="222222"/>
              </a:solidFill>
            </a:endParaRPr>
          </a:p>
        </p:txBody>
      </p:sp>
      <p:pic>
        <p:nvPicPr>
          <p:cNvPr id="286" name="Google Shape;286;p8" descr="careereraonline Events | Eventbrite"/>
          <p:cNvPicPr preferRelativeResize="0"/>
          <p:nvPr/>
        </p:nvPicPr>
        <p:blipFill rotWithShape="1">
          <a:blip r:embed="rId3">
            <a:alphaModFix/>
          </a:blip>
          <a:srcRect t="27828" b="28506"/>
          <a:stretch/>
        </p:blipFill>
        <p:spPr>
          <a:xfrm>
            <a:off x="0" y="0"/>
            <a:ext cx="2581275" cy="1127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9"/>
          <p:cNvSpPr txBox="1">
            <a:spLocks noGrp="1"/>
          </p:cNvSpPr>
          <p:nvPr>
            <p:ph type="title"/>
          </p:nvPr>
        </p:nvSpPr>
        <p:spPr>
          <a:xfrm>
            <a:off x="974249" y="981075"/>
            <a:ext cx="9044887" cy="7191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468D"/>
              </a:buClr>
              <a:buSzPts val="3600"/>
              <a:buFont typeface="Arial"/>
              <a:buNone/>
            </a:pPr>
            <a:r>
              <a:rPr lang="en-US" sz="3600">
                <a:solidFill>
                  <a:srgbClr val="00468D"/>
                </a:solidFill>
                <a:latin typeface="Arial"/>
                <a:ea typeface="Arial"/>
                <a:cs typeface="Arial"/>
                <a:sym typeface="Arial"/>
              </a:rPr>
              <a:t> RULES OF DATA VISUALIZATION     </a:t>
            </a:r>
            <a:endParaRPr/>
          </a:p>
        </p:txBody>
      </p:sp>
      <p:sp>
        <p:nvSpPr>
          <p:cNvPr id="292" name="Google Shape;292;p9"/>
          <p:cNvSpPr txBox="1">
            <a:spLocks noGrp="1"/>
          </p:cNvSpPr>
          <p:nvPr>
            <p:ph type="body" idx="1"/>
          </p:nvPr>
        </p:nvSpPr>
        <p:spPr>
          <a:xfrm>
            <a:off x="1224729" y="1962150"/>
            <a:ext cx="8543926" cy="35401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5.keep it precise</a:t>
            </a:r>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     The most important component of data visualisation is the data itself. Use an effective charts to represents your data ,and know the limits of chart and what key features of data they best visualize. So that you can draw your audience attention.</a:t>
            </a:r>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6.Design to the point</a:t>
            </a:r>
            <a:endParaRPr/>
          </a:p>
          <a:p>
            <a:pPr marL="0" lvl="0" indent="0" algn="l" rtl="0">
              <a:lnSpc>
                <a:spcPct val="90000"/>
              </a:lnSpc>
              <a:spcBef>
                <a:spcPts val="1000"/>
              </a:spcBef>
              <a:spcAft>
                <a:spcPts val="0"/>
              </a:spcAft>
              <a:buClr>
                <a:srgbClr val="222222"/>
              </a:buClr>
              <a:buSzPts val="2400"/>
              <a:buFont typeface="Arial"/>
              <a:buNone/>
            </a:pPr>
            <a:r>
              <a:rPr lang="en-US" sz="2400">
                <a:solidFill>
                  <a:srgbClr val="222222"/>
                </a:solidFill>
              </a:rPr>
              <a:t>    Over-designing may lead important information complex and harder to find and remember as well. Removes all unnecessary headers or labels ,keep it simple and meaningful.</a:t>
            </a:r>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a:p>
            <a:pPr marL="0" lvl="0" indent="0" algn="l" rtl="0">
              <a:lnSpc>
                <a:spcPct val="90000"/>
              </a:lnSpc>
              <a:spcBef>
                <a:spcPts val="1000"/>
              </a:spcBef>
              <a:spcAft>
                <a:spcPts val="0"/>
              </a:spcAft>
              <a:buClr>
                <a:schemeClr val="dk1"/>
              </a:buClr>
              <a:buSzPts val="2400"/>
              <a:buFont typeface="Arial"/>
              <a:buNone/>
            </a:pPr>
            <a:endParaRPr sz="2400">
              <a:solidFill>
                <a:srgbClr val="222222"/>
              </a:solidFill>
            </a:endParaRPr>
          </a:p>
        </p:txBody>
      </p:sp>
      <p:pic>
        <p:nvPicPr>
          <p:cNvPr id="293" name="Google Shape;293;p9" descr="careereraonline Events | Eventbrite"/>
          <p:cNvPicPr preferRelativeResize="0"/>
          <p:nvPr/>
        </p:nvPicPr>
        <p:blipFill rotWithShape="1">
          <a:blip r:embed="rId3">
            <a:alphaModFix/>
          </a:blip>
          <a:srcRect t="27828" b="28506"/>
          <a:stretch/>
        </p:blipFill>
        <p:spPr>
          <a:xfrm>
            <a:off x="33337" y="0"/>
            <a:ext cx="2581275" cy="1127126"/>
          </a:xfrm>
          <a:prstGeom prst="rect">
            <a:avLst/>
          </a:prstGeom>
          <a:noFill/>
          <a:ln>
            <a:noFill/>
          </a:ln>
        </p:spPr>
      </p:pic>
    </p:spTree>
  </p:cSld>
  <p:clrMapOvr>
    <a:masterClrMapping/>
  </p:clrMapOvr>
</p:sld>
</file>

<file path=ppt/theme/theme1.xml><?xml version="1.0" encoding="utf-8"?>
<a:theme xmlns:a="http://schemas.openxmlformats.org/drawingml/2006/main" name="Careerera">
  <a:themeElements>
    <a:clrScheme name="CareerEra">
      <a:dk1>
        <a:srgbClr val="010A13"/>
      </a:dk1>
      <a:lt1>
        <a:srgbClr val="F3F5F5"/>
      </a:lt1>
      <a:dk2>
        <a:srgbClr val="263A39"/>
      </a:dk2>
      <a:lt2>
        <a:srgbClr val="E7E6E6"/>
      </a:lt2>
      <a:accent1>
        <a:srgbClr val="ED072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2898</Words>
  <Application>Microsoft Macintosh PowerPoint</Application>
  <PresentationFormat>Widescreen</PresentationFormat>
  <Paragraphs>378</Paragraphs>
  <Slides>60</Slides>
  <Notes>60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Arial Narrow</vt:lpstr>
      <vt:lpstr>Calibri</vt:lpstr>
      <vt:lpstr>Careerera</vt:lpstr>
      <vt:lpstr>PowerPoint Presentation</vt:lpstr>
      <vt:lpstr>WHAT IS TABLEAU</vt:lpstr>
      <vt:lpstr>ABOUT TABLEAU</vt:lpstr>
      <vt:lpstr>ADVANTAGES OF TABLEAU</vt:lpstr>
      <vt:lpstr>FEATURES AND USES OF TABLEAU</vt:lpstr>
      <vt:lpstr>INTRODUCTION TO DATA VISUALIZATION</vt:lpstr>
      <vt:lpstr>RULES OF DATA VISUALIZATION</vt:lpstr>
      <vt:lpstr>    RULES OF DATA VISUALIZATION</vt:lpstr>
      <vt:lpstr> RULES OF DATA VISUALIZATION     </vt:lpstr>
      <vt:lpstr>    TABLEAU DATATYPES</vt:lpstr>
      <vt:lpstr>DATA SOURCES IN TABLEAU</vt:lpstr>
      <vt:lpstr> CONNECTIONS</vt:lpstr>
      <vt:lpstr>PICTORIAL REPRESENTATION OF TABLEAU SHOWING THE MORE BUTTON</vt:lpstr>
      <vt:lpstr>PowerPoint Presentation</vt:lpstr>
      <vt:lpstr>CONNECT TO A SERVER</vt:lpstr>
      <vt:lpstr>PICTORIAL REPRESENTATION OF TABLEAU SHOWING THE MORE BUTTON</vt:lpstr>
      <vt:lpstr>LOADING FILE IN TABLEAU</vt:lpstr>
      <vt:lpstr> STEPS TO IMPORT MICROSOFT EXCEL FILE INTO TABLEAU</vt:lpstr>
      <vt:lpstr>DATA AGGREGATION IN TABLEAU</vt:lpstr>
      <vt:lpstr> CONTINUOUS DATA</vt:lpstr>
      <vt:lpstr>WORKING WITH CONTINUOUS DATA IN TABLEAU</vt:lpstr>
      <vt:lpstr> PROFIT BY MONTH</vt:lpstr>
      <vt:lpstr>    DISCRETE DATA</vt:lpstr>
      <vt:lpstr>WORKING WITH DISCRETE DATA IN TABLEAU</vt:lpstr>
      <vt:lpstr>  PROFIT BY MONTH</vt:lpstr>
      <vt:lpstr>USING FILTERS IN TABLEAU</vt:lpstr>
      <vt:lpstr>TYPES OF FILTERS IN TABLEAU</vt:lpstr>
      <vt:lpstr>FILTER DIMENSION  </vt:lpstr>
      <vt:lpstr>FILTER DIMENSION  </vt:lpstr>
      <vt:lpstr> FILTER MEASURES </vt:lpstr>
      <vt:lpstr> FILTER MEASURES </vt:lpstr>
      <vt:lpstr> FILTER DATES </vt:lpstr>
      <vt:lpstr> FILTER DATES </vt:lpstr>
      <vt:lpstr>CALCULATED FIELDS</vt:lpstr>
      <vt:lpstr>STEPS TO CREATE CALCULATED FIELDS</vt:lpstr>
      <vt:lpstr>CREATING CALCULATED FIELD (COST)</vt:lpstr>
      <vt:lpstr> PARAMETERS IN TABLEAU </vt:lpstr>
      <vt:lpstr> STEPS TO CREATE A PARAMETER IN TABLEAU </vt:lpstr>
      <vt:lpstr>CREATING PARAMETER’S (Top N)</vt:lpstr>
      <vt:lpstr>CREATING TABLES IN TABLEAU</vt:lpstr>
      <vt:lpstr>TABLE IN TABLEAU</vt:lpstr>
      <vt:lpstr>TYPES OF CHARTS</vt:lpstr>
      <vt:lpstr>STEPS TO CREATE BUBBLE CHART</vt:lpstr>
      <vt:lpstr>BUBBLE CHART REPRESENTATION</vt:lpstr>
      <vt:lpstr>STEPS TO CREATE HISTOGRAM</vt:lpstr>
      <vt:lpstr> HISTOGRAM REPRESENTATION</vt:lpstr>
      <vt:lpstr>SCATTER PLOT</vt:lpstr>
      <vt:lpstr> SCATTER PLOT REPRESENTATION</vt:lpstr>
      <vt:lpstr> BOX PLOT</vt:lpstr>
      <vt:lpstr>    BOX PLOT REPRESENTATION</vt:lpstr>
      <vt:lpstr> SIMPLE PIE CHART </vt:lpstr>
      <vt:lpstr> PIE CHART REPRESENTATION</vt:lpstr>
      <vt:lpstr> CREATE A DASHBOARD </vt:lpstr>
      <vt:lpstr>ADD FILTERS AND ACTIONS</vt:lpstr>
      <vt:lpstr>DASHBOARD REPRESENTATION WITH MULTIPLE WORKSHEET’S</vt:lpstr>
      <vt:lpstr>STORY BOARD IN TABLEAU</vt:lpstr>
      <vt:lpstr>STEPS TO CREATE STORY BOARD</vt:lpstr>
      <vt:lpstr>REPRESENTATION OF STORY BOARD</vt:lpstr>
      <vt:lpstr>REPRESENTATION OF STORY BOARD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 kumari</dc:creator>
  <cp:lastModifiedBy>Microsoft Office User</cp:lastModifiedBy>
  <cp:revision>2</cp:revision>
  <dcterms:created xsi:type="dcterms:W3CDTF">2021-07-29T05:23:56Z</dcterms:created>
  <dcterms:modified xsi:type="dcterms:W3CDTF">2024-03-10T16:10:39Z</dcterms:modified>
</cp:coreProperties>
</file>